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2"/>
  </p:notesMasterIdLst>
  <p:sldIdLst>
    <p:sldId id="256" r:id="rId2"/>
    <p:sldId id="257" r:id="rId3"/>
    <p:sldId id="283" r:id="rId4"/>
    <p:sldId id="258" r:id="rId5"/>
    <p:sldId id="259" r:id="rId6"/>
    <p:sldId id="281" r:id="rId7"/>
    <p:sldId id="260" r:id="rId8"/>
    <p:sldId id="284" r:id="rId9"/>
    <p:sldId id="285" r:id="rId10"/>
    <p:sldId id="261" r:id="rId11"/>
    <p:sldId id="262" r:id="rId12"/>
    <p:sldId id="263" r:id="rId13"/>
    <p:sldId id="264" r:id="rId14"/>
    <p:sldId id="265" r:id="rId15"/>
    <p:sldId id="266" r:id="rId16"/>
    <p:sldId id="267" r:id="rId17"/>
    <p:sldId id="268" r:id="rId18"/>
    <p:sldId id="277" r:id="rId19"/>
    <p:sldId id="273" r:id="rId20"/>
    <p:sldId id="274" r:id="rId21"/>
  </p:sldIdLst>
  <p:sldSz cx="9144000" cy="5143500" type="screen16x9"/>
  <p:notesSz cx="6858000" cy="9144000"/>
  <p:embeddedFontLst>
    <p:embeddedFont>
      <p:font typeface="Open Sans" panose="020B0604020202020204" charset="0"/>
      <p:regular r:id="rId23"/>
      <p:bold r:id="rId24"/>
      <p:italic r:id="rId25"/>
      <p:boldItalic r:id="rId26"/>
    </p:embeddedFont>
    <p:embeddedFont>
      <p:font typeface="PT Sans" panose="020B0604020202020204" charset="0"/>
      <p:bold r:id="rId27"/>
    </p:embeddedFont>
    <p:embeddedFont>
      <p:font typeface="PT Sans Narrow" panose="020B0604020202020204" charset="0"/>
      <p:bold r:id="rId28"/>
    </p:embeddedFont>
    <p:embeddedFont>
      <p:font typeface="Verdana" panose="020B0604030504040204"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1C232"/>
    <a:srgbClr val="3876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52"/>
    <p:restoredTop sz="95149"/>
  </p:normalViewPr>
  <p:slideViewPr>
    <p:cSldViewPr snapToGrid="0">
      <p:cViewPr varScale="1">
        <p:scale>
          <a:sx n="96" d="100"/>
          <a:sy n="96" d="100"/>
        </p:scale>
        <p:origin x="352" y="56"/>
      </p:cViewPr>
      <p:guideLst>
        <p:guide orient="horz" pos="1620"/>
        <p:guide pos="2880"/>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59357279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mainstreamumc.com/scripture/additional-study-tools/scripture-science-sexuality/"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um-insight.net/perspectives/16-ways-progressive-christians-interpret-the-bible/" TargetMode="External"/><Relationship Id="rId5" Type="http://schemas.openxmlformats.org/officeDocument/2006/relationships/hyperlink" Target="https://um-insight.net/in-the-church/what-is-meant-by-'infallible'/" TargetMode="External"/><Relationship Id="rId4" Type="http://schemas.openxmlformats.org/officeDocument/2006/relationships/hyperlink" Target="https://goodnewsmag.org/244074/"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um-insight.net/perspectives/humpty-dumpty-can%E2%80%99t-be-put-back-together-again/"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www.patheos.com/blogs/rogerwolsey/2018/05/its-time-for-progressive-christianity/" TargetMode="External"/><Relationship Id="rId5" Type="http://schemas.openxmlformats.org/officeDocument/2006/relationships/hyperlink" Target="https://www.chicagotribune.com/news/ct-xpm-2003-02-19-0302190091-story.html" TargetMode="External"/><Relationship Id="rId4" Type="http://schemas.openxmlformats.org/officeDocument/2006/relationships/hyperlink" Target="https://firebrandmag.com/articles/time-to-go-why-we-must-pass-the-protocol"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um-insight.net/perspectives/humpty-dumpty-can%E2%80%99t-be-put-back-together-again/"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um-insight.net/perspectives/confronting-atonement/" TargetMode="External"/><Relationship Id="rId4" Type="http://schemas.openxmlformats.org/officeDocument/2006/relationships/hyperlink" Target="https://firebrandmag.com/articles/time-to-go-why-we-must-pass-the-protocol"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emergingmethodism.com/new-article/the-multifaceted-nature-of-progressive-theology"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umcct.org/theology/blog-post-title-three-bjtbr" TargetMode="Externa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s://www.washingtonpost.com/religion/2019/03/29/us-methodist-leaders-lay-plans-resist-anti-gay-marriage-vote/" TargetMode="External"/><Relationship Id="rId3" Type="http://schemas.openxmlformats.org/officeDocument/2006/relationships/hyperlink" Target="https://www.ctcumc.org/newsdetail/8130167" TargetMode="External"/><Relationship Id="rId7" Type="http://schemas.openxmlformats.org/officeDocument/2006/relationships/hyperlink" Target="https://goodnewsmag.org/244074/"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www.chicagotribune.com/news/ct-xpm-2003-02-19-0302190091-story.html" TargetMode="External"/><Relationship Id="rId5" Type="http://schemas.openxmlformats.org/officeDocument/2006/relationships/hyperlink" Target="https://firebrandmag.com/articles/time-to-go-why-we-must-pass-the-protocol" TargetMode="External"/><Relationship Id="rId4" Type="http://schemas.openxmlformats.org/officeDocument/2006/relationships/hyperlink" Target="https://um-insight.net/perspectives/humpty-dumpty-can%E2%80%99t-be-put-back-together-again/" TargetMode="External"/><Relationship Id="rId9" Type="http://schemas.openxmlformats.org/officeDocument/2006/relationships/hyperlink" Target="https://www.lauriehaller.org/the-united-methodist-church-in-2032/"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um-insight.net/perspectives/humpty-dumpty-can%E2%80%99t-be-put-back-together-again/"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s://www.ngumc.org/episode-3-podcast-transcript" TargetMode="External"/><Relationship Id="rId4" Type="http://schemas.openxmlformats.org/officeDocument/2006/relationships/hyperlink" Target="https://firebrandmag.com/articles/time-to-go-why-we-must-pass-the-protocol"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um-insight.net/perspectives/humpty-dumpty-can%E2%80%99t-be-put-back-together-again/" TargetMode="External"/><Relationship Id="rId7" Type="http://schemas.openxmlformats.org/officeDocument/2006/relationships/hyperlink" Target="https://www.ngumc.org/episode-3-podcast-transcript"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www.washingtonpost.com/religion/2019/03/29/us-methodist-leaders-lay-plans-resist-anti-gay-marriage-vote/" TargetMode="External"/><Relationship Id="rId5" Type="http://schemas.openxmlformats.org/officeDocument/2006/relationships/hyperlink" Target="https://goodnewsmag.org/244074/" TargetMode="External"/><Relationship Id="rId4" Type="http://schemas.openxmlformats.org/officeDocument/2006/relationships/hyperlink" Target="https://firebrandmag.com/articles/time-to-go-why-we-must-pass-the-protocol"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um-insight.net/perspectives/humpty-dumpty-can%E2%80%99t-be-put-back-together-again/" TargetMode="External"/><Relationship Id="rId7" Type="http://schemas.openxmlformats.org/officeDocument/2006/relationships/hyperlink" Target="https://www.ngumc.org/episode-3-podcast-transcript"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s://www.washingtonpost.com/religion/2019/03/29/us-methodist-leaders-lay-plans-resist-anti-gay-marriage-vote/" TargetMode="External"/><Relationship Id="rId5" Type="http://schemas.openxmlformats.org/officeDocument/2006/relationships/hyperlink" Target="https://goodnewsmag.org/244074/" TargetMode="External"/><Relationship Id="rId4" Type="http://schemas.openxmlformats.org/officeDocument/2006/relationships/hyperlink" Target="https://firebrandmag.com/articles/time-to-go-why-we-must-pass-the-protocol"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um-insight.net/perspectives/humpty-dumpty-can%E2%80%99t-be-put-back-together-again/"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firebrandmag.com/articles/time-to-go-why-we-must-pass-the-protocol"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um-insight.net/perspectives/16-ways-progressive-christians-interpret-the-bible/"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juicyecumenism.com/2016/07/16/karen-olivetos-theology-criticizing-jesus-defending-demon-possession/" TargetMode="Externa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www.youtube.com/watch?v=XkNCmsatTlE" TargetMode="External"/><Relationship Id="rId3" Type="http://schemas.openxmlformats.org/officeDocument/2006/relationships/hyperlink" Target="https://um-insight.net/perspectives/humpty-dumpty-can%E2%80%99t-be-put-back-together-again/" TargetMode="External"/><Relationship Id="rId7" Type="http://schemas.openxmlformats.org/officeDocument/2006/relationships/hyperlink" Target="https://www.washingtonpost.com/religion/2019/03/29/us-methodist-leaders-lay-plans-resist-anti-gay-marriage-vote/"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goodnewsmag.org/244074/" TargetMode="External"/><Relationship Id="rId5" Type="http://schemas.openxmlformats.org/officeDocument/2006/relationships/hyperlink" Target="https://northga-email.brtapp.com/files/fileslibrary/bishop/welcoming+table+vision+guide.pdf" TargetMode="External"/><Relationship Id="rId4" Type="http://schemas.openxmlformats.org/officeDocument/2006/relationships/hyperlink" Target="https://firebrandmag.com/articles/time-to-go-why-we-must-pass-the-protocol" TargetMode="External"/><Relationship Id="rId9" Type="http://schemas.openxmlformats.org/officeDocument/2006/relationships/hyperlink" Target="https://www.youtube.com/watch?v=bLJqCdTOSaU" TargetMode="Externa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www.youtube.com/watch?v=XkNCmsatTlE" TargetMode="External"/><Relationship Id="rId3" Type="http://schemas.openxmlformats.org/officeDocument/2006/relationships/hyperlink" Target="https://um-insight.net/perspectives/humpty-dumpty-can%E2%80%99t-be-put-back-together-again/" TargetMode="External"/><Relationship Id="rId7" Type="http://schemas.openxmlformats.org/officeDocument/2006/relationships/hyperlink" Target="https://www.washingtonpost.com/religion/2019/03/29/us-methodist-leaders-lay-plans-resist-anti-gay-marriage-vote/"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goodnewsmag.org/244074/" TargetMode="External"/><Relationship Id="rId5" Type="http://schemas.openxmlformats.org/officeDocument/2006/relationships/hyperlink" Target="https://northga-email.brtapp.com/files/fileslibrary/bishop/welcoming+table+vision+guide.pdf" TargetMode="External"/><Relationship Id="rId4" Type="http://schemas.openxmlformats.org/officeDocument/2006/relationships/hyperlink" Target="https://firebrandmag.com/articles/time-to-go-why-we-must-pass-the-protocol" TargetMode="External"/><Relationship Id="rId9" Type="http://schemas.openxmlformats.org/officeDocument/2006/relationships/hyperlink" Target="https://www.youtube.com/watch?v=bLJqCdTOSaU" TargetMode="Externa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www.youtube.com/watch?v=XkNCmsatTlE" TargetMode="External"/><Relationship Id="rId3" Type="http://schemas.openxmlformats.org/officeDocument/2006/relationships/hyperlink" Target="https://um-insight.net/perspectives/humpty-dumpty-can%E2%80%99t-be-put-back-together-again/" TargetMode="External"/><Relationship Id="rId7" Type="http://schemas.openxmlformats.org/officeDocument/2006/relationships/hyperlink" Target="https://www.washingtonpost.com/religion/2019/03/29/us-methodist-leaders-lay-plans-resist-anti-gay-marriage-vote/"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goodnewsmag.org/244074/" TargetMode="External"/><Relationship Id="rId5" Type="http://schemas.openxmlformats.org/officeDocument/2006/relationships/hyperlink" Target="https://northga-email.brtapp.com/files/fileslibrary/bishop/welcoming+table+vision+guide.pdf" TargetMode="External"/><Relationship Id="rId4" Type="http://schemas.openxmlformats.org/officeDocument/2006/relationships/hyperlink" Target="https://firebrandmag.com/articles/time-to-go-why-we-must-pass-the-protocol" TargetMode="External"/><Relationship Id="rId9" Type="http://schemas.openxmlformats.org/officeDocument/2006/relationships/hyperlink" Target="https://www.youtube.com/watch?v=bLJqCdTOSaU" TargetMode="Externa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s://www.youtube.com/watch?v=XkNCmsatTlE" TargetMode="External"/><Relationship Id="rId3" Type="http://schemas.openxmlformats.org/officeDocument/2006/relationships/hyperlink" Target="https://um-insight.net/perspectives/humpty-dumpty-can%E2%80%99t-be-put-back-together-again/" TargetMode="External"/><Relationship Id="rId7" Type="http://schemas.openxmlformats.org/officeDocument/2006/relationships/hyperlink" Target="https://www.washingtonpost.com/religion/2019/03/29/us-methodist-leaders-lay-plans-resist-anti-gay-marriage-vote/"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goodnewsmag.org/244074/" TargetMode="External"/><Relationship Id="rId5" Type="http://schemas.openxmlformats.org/officeDocument/2006/relationships/hyperlink" Target="https://northga-email.brtapp.com/files/fileslibrary/bishop/welcoming+table+vision+guide.pdf" TargetMode="External"/><Relationship Id="rId4" Type="http://schemas.openxmlformats.org/officeDocument/2006/relationships/hyperlink" Target="https://firebrandmag.com/articles/time-to-go-why-we-must-pass-the-protocol" TargetMode="External"/><Relationship Id="rId9" Type="http://schemas.openxmlformats.org/officeDocument/2006/relationships/hyperlink" Target="https://www.youtube.com/watch?v=bLJqCdTOSaU"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d9c453428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d9c453428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 u="sng">
                <a:solidFill>
                  <a:schemeClr val="dk1"/>
                </a:solidFill>
              </a:rPr>
              <a:t>Speaker’s Notes</a:t>
            </a:r>
          </a:p>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f1136a80ff_0_12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f1136a80ff_0_12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 u="sng" dirty="0"/>
          </a:p>
          <a:p>
            <a:pPr marL="0" lvl="0" indent="0" algn="l" rtl="0">
              <a:spcBef>
                <a:spcPts val="0"/>
              </a:spcBef>
              <a:spcAft>
                <a:spcPts val="0"/>
              </a:spcAft>
              <a:buNone/>
            </a:pPr>
            <a:endParaRPr lang="en" u="sng" dirty="0"/>
          </a:p>
          <a:p>
            <a:pPr marL="0" lvl="0" indent="0" algn="l" rtl="0">
              <a:spcBef>
                <a:spcPts val="0"/>
              </a:spcBef>
              <a:spcAft>
                <a:spcPts val="0"/>
              </a:spcAft>
              <a:buNone/>
            </a:pPr>
            <a:r>
              <a:rPr lang="en" u="sng" dirty="0"/>
              <a:t>References &amp; Citations </a:t>
            </a:r>
            <a:endParaRPr u="sng" dirty="0">
              <a:solidFill>
                <a:schemeClr val="dk1"/>
              </a:solidFill>
            </a:endParaRPr>
          </a:p>
          <a:p>
            <a:pPr marL="0" lvl="0" indent="0" algn="l" rtl="0">
              <a:lnSpc>
                <a:spcPct val="115000"/>
              </a:lnSpc>
              <a:spcBef>
                <a:spcPts val="0"/>
              </a:spcBef>
              <a:spcAft>
                <a:spcPts val="0"/>
              </a:spcAft>
              <a:buNone/>
            </a:pPr>
            <a:r>
              <a:rPr lang="en" dirty="0">
                <a:solidFill>
                  <a:schemeClr val="dk1"/>
                </a:solidFill>
              </a:rPr>
              <a:t>Psalm 19:7-9 </a:t>
            </a:r>
            <a:r>
              <a:rPr lang="en" dirty="0">
                <a:solidFill>
                  <a:schemeClr val="dk1"/>
                </a:solidFill>
                <a:latin typeface="Times New Roman"/>
                <a:ea typeface="Times New Roman"/>
                <a:cs typeface="Times New Roman"/>
                <a:sym typeface="Times New Roman"/>
              </a:rPr>
              <a:t>·</a:t>
            </a:r>
            <a:r>
              <a:rPr lang="en" dirty="0">
                <a:solidFill>
                  <a:schemeClr val="dk1"/>
                </a:solidFill>
              </a:rPr>
              <a:t> Psalm 119:89 </a:t>
            </a:r>
            <a:r>
              <a:rPr lang="en" dirty="0">
                <a:solidFill>
                  <a:schemeClr val="dk1"/>
                </a:solidFill>
                <a:latin typeface="Times New Roman"/>
                <a:ea typeface="Times New Roman"/>
                <a:cs typeface="Times New Roman"/>
                <a:sym typeface="Times New Roman"/>
              </a:rPr>
              <a:t>·</a:t>
            </a:r>
            <a:r>
              <a:rPr lang="en" dirty="0">
                <a:solidFill>
                  <a:schemeClr val="dk1"/>
                </a:solidFill>
              </a:rPr>
              <a:t> Psalm 119:160 </a:t>
            </a:r>
            <a:r>
              <a:rPr lang="en" dirty="0">
                <a:solidFill>
                  <a:schemeClr val="dk1"/>
                </a:solidFill>
                <a:latin typeface="Times New Roman"/>
                <a:ea typeface="Times New Roman"/>
                <a:cs typeface="Times New Roman"/>
                <a:sym typeface="Times New Roman"/>
              </a:rPr>
              <a:t>·</a:t>
            </a:r>
            <a:r>
              <a:rPr lang="en" dirty="0">
                <a:solidFill>
                  <a:schemeClr val="dk1"/>
                </a:solidFill>
              </a:rPr>
              <a:t> Isaiah 40:8 </a:t>
            </a:r>
            <a:r>
              <a:rPr lang="en" dirty="0">
                <a:solidFill>
                  <a:schemeClr val="dk1"/>
                </a:solidFill>
                <a:latin typeface="Times New Roman"/>
                <a:ea typeface="Times New Roman"/>
                <a:cs typeface="Times New Roman"/>
                <a:sym typeface="Times New Roman"/>
              </a:rPr>
              <a:t>·</a:t>
            </a:r>
            <a:r>
              <a:rPr lang="en" dirty="0">
                <a:solidFill>
                  <a:schemeClr val="dk1"/>
                </a:solidFill>
              </a:rPr>
              <a:t> Matthew 4:4 </a:t>
            </a:r>
            <a:r>
              <a:rPr lang="en" dirty="0">
                <a:solidFill>
                  <a:schemeClr val="dk1"/>
                </a:solidFill>
                <a:latin typeface="Times New Roman"/>
                <a:ea typeface="Times New Roman"/>
                <a:cs typeface="Times New Roman"/>
                <a:sym typeface="Times New Roman"/>
              </a:rPr>
              <a:t>·</a:t>
            </a:r>
            <a:r>
              <a:rPr lang="en" dirty="0">
                <a:solidFill>
                  <a:schemeClr val="dk1"/>
                </a:solidFill>
              </a:rPr>
              <a:t> Matthew 5:17-18 </a:t>
            </a:r>
            <a:r>
              <a:rPr lang="en" dirty="0">
                <a:solidFill>
                  <a:schemeClr val="dk1"/>
                </a:solidFill>
                <a:latin typeface="Times New Roman"/>
                <a:ea typeface="Times New Roman"/>
                <a:cs typeface="Times New Roman"/>
                <a:sym typeface="Times New Roman"/>
              </a:rPr>
              <a:t>·</a:t>
            </a:r>
            <a:r>
              <a:rPr lang="en" dirty="0">
                <a:solidFill>
                  <a:schemeClr val="dk1"/>
                </a:solidFill>
              </a:rPr>
              <a:t> Matthew 24:35 </a:t>
            </a:r>
            <a:r>
              <a:rPr lang="en" dirty="0">
                <a:solidFill>
                  <a:schemeClr val="dk1"/>
                </a:solidFill>
                <a:latin typeface="Times New Roman"/>
                <a:ea typeface="Times New Roman"/>
                <a:cs typeface="Times New Roman"/>
                <a:sym typeface="Times New Roman"/>
              </a:rPr>
              <a:t>·</a:t>
            </a:r>
            <a:r>
              <a:rPr lang="en" dirty="0">
                <a:solidFill>
                  <a:schemeClr val="dk1"/>
                </a:solidFill>
              </a:rPr>
              <a:t> John 10:35 </a:t>
            </a:r>
            <a:r>
              <a:rPr lang="en" dirty="0">
                <a:solidFill>
                  <a:schemeClr val="dk1"/>
                </a:solidFill>
                <a:latin typeface="Times New Roman"/>
                <a:ea typeface="Times New Roman"/>
                <a:cs typeface="Times New Roman"/>
                <a:sym typeface="Times New Roman"/>
              </a:rPr>
              <a:t>·</a:t>
            </a:r>
            <a:r>
              <a:rPr lang="en" dirty="0">
                <a:solidFill>
                  <a:schemeClr val="dk1"/>
                </a:solidFill>
              </a:rPr>
              <a:t> 1 Thessalonians 2:13 </a:t>
            </a:r>
            <a:r>
              <a:rPr lang="en" dirty="0">
                <a:solidFill>
                  <a:schemeClr val="dk1"/>
                </a:solidFill>
                <a:latin typeface="Times New Roman"/>
                <a:ea typeface="Times New Roman"/>
                <a:cs typeface="Times New Roman"/>
                <a:sym typeface="Times New Roman"/>
              </a:rPr>
              <a:t>·</a:t>
            </a:r>
            <a:r>
              <a:rPr lang="en" dirty="0">
                <a:solidFill>
                  <a:schemeClr val="dk1"/>
                </a:solidFill>
              </a:rPr>
              <a:t> 2 Timothy 3:16-17 </a:t>
            </a:r>
            <a:r>
              <a:rPr lang="en" dirty="0">
                <a:solidFill>
                  <a:schemeClr val="dk1"/>
                </a:solidFill>
                <a:latin typeface="Times New Roman"/>
                <a:ea typeface="Times New Roman"/>
                <a:cs typeface="Times New Roman"/>
                <a:sym typeface="Times New Roman"/>
              </a:rPr>
              <a:t>·</a:t>
            </a:r>
            <a:r>
              <a:rPr lang="en" dirty="0">
                <a:solidFill>
                  <a:schemeClr val="dk1"/>
                </a:solidFill>
              </a:rPr>
              <a:t> James 1:22-25 </a:t>
            </a:r>
            <a:r>
              <a:rPr lang="en" dirty="0">
                <a:solidFill>
                  <a:schemeClr val="dk1"/>
                </a:solidFill>
                <a:latin typeface="Times New Roman"/>
                <a:ea typeface="Times New Roman"/>
                <a:cs typeface="Times New Roman"/>
                <a:sym typeface="Times New Roman"/>
              </a:rPr>
              <a:t>·</a:t>
            </a:r>
            <a:r>
              <a:rPr lang="en" dirty="0">
                <a:solidFill>
                  <a:schemeClr val="dk1"/>
                </a:solidFill>
              </a:rPr>
              <a:t> Peter 1:20-21 </a:t>
            </a:r>
            <a:r>
              <a:rPr lang="en" dirty="0">
                <a:solidFill>
                  <a:schemeClr val="dk1"/>
                </a:solidFill>
                <a:latin typeface="Times New Roman"/>
                <a:ea typeface="Times New Roman"/>
                <a:cs typeface="Times New Roman"/>
                <a:sym typeface="Times New Roman"/>
              </a:rPr>
              <a:t>·</a:t>
            </a:r>
            <a:r>
              <a:rPr lang="en" dirty="0">
                <a:solidFill>
                  <a:schemeClr val="dk1"/>
                </a:solidFill>
              </a:rPr>
              <a:t> 2 Peter 3:15-16 </a:t>
            </a:r>
            <a:r>
              <a:rPr lang="en" dirty="0">
                <a:solidFill>
                  <a:schemeClr val="dk1"/>
                </a:solidFill>
                <a:latin typeface="Times New Roman"/>
                <a:ea typeface="Times New Roman"/>
                <a:cs typeface="Times New Roman"/>
                <a:sym typeface="Times New Roman"/>
              </a:rPr>
              <a:t>·</a:t>
            </a:r>
            <a:r>
              <a:rPr lang="en" dirty="0">
                <a:solidFill>
                  <a:schemeClr val="dk1"/>
                </a:solidFill>
              </a:rPr>
              <a:t> Revelation 22:6 </a:t>
            </a:r>
            <a:r>
              <a:rPr lang="en" dirty="0">
                <a:solidFill>
                  <a:schemeClr val="dk1"/>
                </a:solidFill>
                <a:latin typeface="Times New Roman"/>
                <a:ea typeface="Times New Roman"/>
                <a:cs typeface="Times New Roman"/>
                <a:sym typeface="Times New Roman"/>
              </a:rPr>
              <a:t>·</a:t>
            </a:r>
            <a:r>
              <a:rPr lang="en" dirty="0">
                <a:solidFill>
                  <a:schemeClr val="dk1"/>
                </a:solidFill>
              </a:rPr>
              <a:t> Revelation 22:18-19 </a:t>
            </a:r>
            <a:endParaRPr dirty="0">
              <a:solidFill>
                <a:schemeClr val="dk1"/>
              </a:solidFill>
            </a:endParaRPr>
          </a:p>
          <a:p>
            <a:pPr marL="457200" lvl="0" indent="0" algn="l" rtl="0">
              <a:lnSpc>
                <a:spcPct val="200000"/>
              </a:lnSpc>
              <a:spcBef>
                <a:spcPts val="0"/>
              </a:spcBef>
              <a:spcAft>
                <a:spcPts val="0"/>
              </a:spcAft>
              <a:buNone/>
            </a:pPr>
            <a:r>
              <a:rPr lang="en" dirty="0">
                <a:solidFill>
                  <a:schemeClr val="dk1"/>
                </a:solidFill>
              </a:rPr>
              <a:t>Hamilton, Adam. </a:t>
            </a:r>
            <a:r>
              <a:rPr lang="en" i="1" dirty="0">
                <a:solidFill>
                  <a:schemeClr val="dk1"/>
                </a:solidFill>
              </a:rPr>
              <a:t>When Christians Get It Wrong</a:t>
            </a:r>
            <a:r>
              <a:rPr lang="en" dirty="0">
                <a:solidFill>
                  <a:schemeClr val="dk1"/>
                </a:solidFill>
              </a:rPr>
              <a:t>. Nashville, Abingdon Press, 2013, pp. 83-87.</a:t>
            </a:r>
            <a:endParaRPr dirty="0">
              <a:solidFill>
                <a:schemeClr val="dk1"/>
              </a:solidFill>
            </a:endParaRPr>
          </a:p>
          <a:p>
            <a:pPr marL="0" lvl="0" indent="0" algn="l" rtl="0">
              <a:lnSpc>
                <a:spcPct val="115000"/>
              </a:lnSpc>
              <a:spcBef>
                <a:spcPts val="0"/>
              </a:spcBef>
              <a:spcAft>
                <a:spcPts val="0"/>
              </a:spcAft>
              <a:buNone/>
            </a:pPr>
            <a:r>
              <a:rPr lang="en" dirty="0">
                <a:solidFill>
                  <a:schemeClr val="dk1"/>
                </a:solidFill>
              </a:rPr>
              <a:t> </a:t>
            </a:r>
            <a:endParaRPr dirty="0">
              <a:solidFill>
                <a:schemeClr val="dk1"/>
              </a:solidFill>
            </a:endParaRPr>
          </a:p>
          <a:p>
            <a:pPr marL="0" lvl="0" indent="0" algn="l" rtl="0">
              <a:lnSpc>
                <a:spcPct val="115000"/>
              </a:lnSpc>
              <a:spcBef>
                <a:spcPts val="0"/>
              </a:spcBef>
              <a:spcAft>
                <a:spcPts val="0"/>
              </a:spcAft>
              <a:buNone/>
            </a:pPr>
            <a:r>
              <a:rPr lang="en" dirty="0">
                <a:solidFill>
                  <a:schemeClr val="dk1"/>
                </a:solidFill>
              </a:rPr>
              <a:t>Johnson, Lee and </a:t>
            </a:r>
            <a:r>
              <a:rPr lang="en" dirty="0" err="1">
                <a:solidFill>
                  <a:schemeClr val="dk1"/>
                </a:solidFill>
              </a:rPr>
              <a:t>Lukert</a:t>
            </a:r>
            <a:r>
              <a:rPr lang="en" dirty="0">
                <a:solidFill>
                  <a:schemeClr val="dk1"/>
                </a:solidFill>
              </a:rPr>
              <a:t>, Barbara. “Scripture, Science, and Sexuality.” </a:t>
            </a:r>
            <a:r>
              <a:rPr lang="en" dirty="0" err="1">
                <a:solidFill>
                  <a:schemeClr val="dk1"/>
                </a:solidFill>
              </a:rPr>
              <a:t>MainstreamUMC.com</a:t>
            </a:r>
            <a:r>
              <a:rPr lang="en" dirty="0">
                <a:solidFill>
                  <a:schemeClr val="dk1"/>
                </a:solidFill>
              </a:rPr>
              <a:t>, January 23, 2019,</a:t>
            </a:r>
            <a:r>
              <a:rPr lang="en" dirty="0">
                <a:solidFill>
                  <a:schemeClr val="dk1"/>
                </a:solidFill>
                <a:uFill>
                  <a:noFill/>
                </a:uFill>
                <a:hlinkClick r:id="rId3">
                  <a:extLst>
                    <a:ext uri="{A12FA001-AC4F-418D-AE19-62706E023703}">
                      <ahyp:hlinkClr xmlns:ahyp="http://schemas.microsoft.com/office/drawing/2018/hyperlinkcolor" val="tx"/>
                    </a:ext>
                  </a:extLst>
                </a:hlinkClick>
              </a:rPr>
              <a:t> </a:t>
            </a:r>
            <a:r>
              <a:rPr lang="en" u="sng" dirty="0">
                <a:solidFill>
                  <a:srgbClr val="0563C1"/>
                </a:solidFill>
                <a:highlight>
                  <a:srgbClr val="FFFFFF"/>
                </a:highlight>
                <a:hlinkClick r:id="rId3">
                  <a:extLst>
                    <a:ext uri="{A12FA001-AC4F-418D-AE19-62706E023703}">
                      <ahyp:hlinkClr xmlns:ahyp="http://schemas.microsoft.com/office/drawing/2018/hyperlinkcolor" val="tx"/>
                    </a:ext>
                  </a:extLst>
                </a:hlinkClick>
              </a:rPr>
              <a:t>https://mainstreamumc.com/scripture/additional-study-tools/scripture-science-sexuality/</a:t>
            </a:r>
            <a:r>
              <a:rPr lang="en" dirty="0">
                <a:solidFill>
                  <a:schemeClr val="dk1"/>
                </a:solidFill>
              </a:rPr>
              <a:t>, Accessed December 4, 2021.</a:t>
            </a:r>
            <a:endParaRPr dirty="0">
              <a:solidFill>
                <a:schemeClr val="dk1"/>
              </a:solidFill>
            </a:endParaRPr>
          </a:p>
          <a:p>
            <a:pPr marL="0" lvl="0" indent="0" algn="l" rtl="0">
              <a:lnSpc>
                <a:spcPct val="115000"/>
              </a:lnSpc>
              <a:spcBef>
                <a:spcPts val="0"/>
              </a:spcBef>
              <a:spcAft>
                <a:spcPts val="0"/>
              </a:spcAft>
              <a:buNone/>
            </a:pPr>
            <a:r>
              <a:rPr lang="en" dirty="0">
                <a:solidFill>
                  <a:schemeClr val="dk1"/>
                </a:solidFill>
              </a:rPr>
              <a:t> </a:t>
            </a:r>
            <a:endParaRPr dirty="0">
              <a:solidFill>
                <a:schemeClr val="dk1"/>
              </a:solidFill>
            </a:endParaRPr>
          </a:p>
          <a:p>
            <a:pPr marL="0" lvl="0" indent="0" algn="l" rtl="0">
              <a:lnSpc>
                <a:spcPct val="115000"/>
              </a:lnSpc>
              <a:spcBef>
                <a:spcPts val="0"/>
              </a:spcBef>
              <a:spcAft>
                <a:spcPts val="0"/>
              </a:spcAft>
              <a:buNone/>
            </a:pPr>
            <a:r>
              <a:rPr lang="en" dirty="0">
                <a:solidFill>
                  <a:schemeClr val="dk1"/>
                </a:solidFill>
              </a:rPr>
              <a:t>Lambrecht, Thomas. “Primary Reasons for Separation.” </a:t>
            </a:r>
            <a:r>
              <a:rPr lang="en" dirty="0" err="1">
                <a:solidFill>
                  <a:schemeClr val="dk1"/>
                </a:solidFill>
              </a:rPr>
              <a:t>Goodnewsmag.org</a:t>
            </a:r>
            <a:r>
              <a:rPr lang="en" dirty="0">
                <a:solidFill>
                  <a:schemeClr val="dk1"/>
                </a:solidFill>
              </a:rPr>
              <a:t>, February 1, 2021,</a:t>
            </a:r>
            <a:r>
              <a:rPr lang="en" dirty="0">
                <a:solidFill>
                  <a:schemeClr val="dk1"/>
                </a:solidFill>
                <a:uFill>
                  <a:noFill/>
                </a:uFill>
                <a:hlinkClick r:id="rId4">
                  <a:extLst>
                    <a:ext uri="{A12FA001-AC4F-418D-AE19-62706E023703}">
                      <ahyp:hlinkClr xmlns:ahyp="http://schemas.microsoft.com/office/drawing/2018/hyperlinkcolor" val="tx"/>
                    </a:ext>
                  </a:extLst>
                </a:hlinkClick>
              </a:rPr>
              <a:t> </a:t>
            </a:r>
            <a:r>
              <a:rPr lang="en" u="sng" dirty="0">
                <a:solidFill>
                  <a:srgbClr val="0563C1"/>
                </a:solidFill>
                <a:hlinkClick r:id="rId4">
                  <a:extLst>
                    <a:ext uri="{A12FA001-AC4F-418D-AE19-62706E023703}">
                      <ahyp:hlinkClr xmlns:ahyp="http://schemas.microsoft.com/office/drawing/2018/hyperlinkcolor" val="tx"/>
                    </a:ext>
                  </a:extLst>
                </a:hlinkClick>
              </a:rPr>
              <a:t>https://goodnewsmag.org/244074/</a:t>
            </a:r>
            <a:r>
              <a:rPr lang="en" dirty="0">
                <a:solidFill>
                  <a:schemeClr val="dk1"/>
                </a:solidFill>
              </a:rPr>
              <a:t>, Accessed December 4, 2021.</a:t>
            </a:r>
            <a:endParaRPr dirty="0">
              <a:solidFill>
                <a:schemeClr val="dk1"/>
              </a:solidFill>
            </a:endParaRPr>
          </a:p>
          <a:p>
            <a:pPr marL="0" lvl="0" indent="0" algn="l" rtl="0">
              <a:lnSpc>
                <a:spcPct val="115000"/>
              </a:lnSpc>
              <a:spcBef>
                <a:spcPts val="0"/>
              </a:spcBef>
              <a:spcAft>
                <a:spcPts val="0"/>
              </a:spcAft>
              <a:buNone/>
            </a:pPr>
            <a:r>
              <a:rPr lang="en" dirty="0">
                <a:solidFill>
                  <a:schemeClr val="dk1"/>
                </a:solidFill>
              </a:rPr>
              <a:t> </a:t>
            </a:r>
            <a:endParaRPr dirty="0">
              <a:solidFill>
                <a:schemeClr val="dk1"/>
              </a:solidFill>
            </a:endParaRPr>
          </a:p>
          <a:p>
            <a:pPr marL="0" lvl="0" indent="0" algn="l" rtl="0">
              <a:lnSpc>
                <a:spcPct val="115000"/>
              </a:lnSpc>
              <a:spcBef>
                <a:spcPts val="0"/>
              </a:spcBef>
              <a:spcAft>
                <a:spcPts val="0"/>
              </a:spcAft>
              <a:buNone/>
            </a:pPr>
            <a:r>
              <a:rPr lang="en" dirty="0">
                <a:solidFill>
                  <a:schemeClr val="dk1"/>
                </a:solidFill>
              </a:rPr>
              <a:t>Lambrecht, Thomas. “What is Meant by ‘Infallible’.” Um-</a:t>
            </a:r>
            <a:r>
              <a:rPr lang="en" dirty="0" err="1">
                <a:solidFill>
                  <a:schemeClr val="dk1"/>
                </a:solidFill>
              </a:rPr>
              <a:t>insight.net</a:t>
            </a:r>
            <a:r>
              <a:rPr lang="en" dirty="0">
                <a:solidFill>
                  <a:schemeClr val="dk1"/>
                </a:solidFill>
              </a:rPr>
              <a:t>, June 5. 2014,</a:t>
            </a:r>
            <a:r>
              <a:rPr lang="en" dirty="0">
                <a:solidFill>
                  <a:schemeClr val="dk1"/>
                </a:solidFill>
                <a:uFill>
                  <a:noFill/>
                </a:uFill>
                <a:hlinkClick r:id="rId5">
                  <a:extLst>
                    <a:ext uri="{A12FA001-AC4F-418D-AE19-62706E023703}">
                      <ahyp:hlinkClr xmlns:ahyp="http://schemas.microsoft.com/office/drawing/2018/hyperlinkcolor" val="tx"/>
                    </a:ext>
                  </a:extLst>
                </a:hlinkClick>
              </a:rPr>
              <a:t> </a:t>
            </a:r>
            <a:r>
              <a:rPr lang="en" u="sng" dirty="0">
                <a:solidFill>
                  <a:srgbClr val="0563C1"/>
                </a:solidFill>
                <a:hlinkClick r:id="rId5">
                  <a:extLst>
                    <a:ext uri="{A12FA001-AC4F-418D-AE19-62706E023703}">
                      <ahyp:hlinkClr xmlns:ahyp="http://schemas.microsoft.com/office/drawing/2018/hyperlinkcolor" val="tx"/>
                    </a:ext>
                  </a:extLst>
                </a:hlinkClick>
              </a:rPr>
              <a:t>https://um-insight.net/in-the-church/what-is-meant-by-%27infallible%27/</a:t>
            </a:r>
            <a:r>
              <a:rPr lang="en" dirty="0">
                <a:solidFill>
                  <a:schemeClr val="dk1"/>
                </a:solidFill>
              </a:rPr>
              <a:t>, Accessed December 4, 2021.</a:t>
            </a:r>
            <a:endParaRPr dirty="0">
              <a:solidFill>
                <a:schemeClr val="dk1"/>
              </a:solidFill>
            </a:endParaRPr>
          </a:p>
          <a:p>
            <a:pPr marL="0" lvl="0" indent="0" algn="l" rtl="0">
              <a:lnSpc>
                <a:spcPct val="115000"/>
              </a:lnSpc>
              <a:spcBef>
                <a:spcPts val="0"/>
              </a:spcBef>
              <a:spcAft>
                <a:spcPts val="0"/>
              </a:spcAft>
              <a:buNone/>
            </a:pPr>
            <a:r>
              <a:rPr lang="en" dirty="0">
                <a:solidFill>
                  <a:schemeClr val="dk1"/>
                </a:solidFill>
              </a:rPr>
              <a:t> </a:t>
            </a:r>
            <a:endParaRPr dirty="0">
              <a:solidFill>
                <a:schemeClr val="dk1"/>
              </a:solidFill>
            </a:endParaRPr>
          </a:p>
          <a:p>
            <a:pPr marL="0" lvl="0" indent="0" algn="l" rtl="0">
              <a:lnSpc>
                <a:spcPct val="115000"/>
              </a:lnSpc>
              <a:spcBef>
                <a:spcPts val="0"/>
              </a:spcBef>
              <a:spcAft>
                <a:spcPts val="0"/>
              </a:spcAft>
              <a:buNone/>
            </a:pPr>
            <a:r>
              <a:rPr lang="en" dirty="0">
                <a:solidFill>
                  <a:schemeClr val="dk1"/>
                </a:solidFill>
              </a:rPr>
              <a:t>Wesley, John, 1703-1791. </a:t>
            </a:r>
            <a:r>
              <a:rPr lang="en" i="1" dirty="0">
                <a:solidFill>
                  <a:schemeClr val="dk1"/>
                </a:solidFill>
              </a:rPr>
              <a:t>Sermons of John Wesley</a:t>
            </a:r>
            <a:r>
              <a:rPr lang="en" dirty="0">
                <a:solidFill>
                  <a:schemeClr val="dk1"/>
                </a:solidFill>
              </a:rPr>
              <a:t>. “Means of Grace, Sermon 16</a:t>
            </a:r>
            <a:r>
              <a:rPr lang="en" i="1" dirty="0">
                <a:solidFill>
                  <a:schemeClr val="dk1"/>
                </a:solidFill>
              </a:rPr>
              <a:t>,</a:t>
            </a:r>
            <a:r>
              <a:rPr lang="en" dirty="0">
                <a:solidFill>
                  <a:schemeClr val="dk1"/>
                </a:solidFill>
              </a:rPr>
              <a:t>”</a:t>
            </a:r>
            <a:r>
              <a:rPr lang="en" i="1" dirty="0">
                <a:solidFill>
                  <a:schemeClr val="dk1"/>
                </a:solidFill>
              </a:rPr>
              <a:t> </a:t>
            </a:r>
            <a:r>
              <a:rPr lang="en" dirty="0">
                <a:solidFill>
                  <a:schemeClr val="dk1"/>
                </a:solidFill>
              </a:rPr>
              <a:t>preached in 1746</a:t>
            </a:r>
            <a:r>
              <a:rPr lang="en" i="1" dirty="0">
                <a:solidFill>
                  <a:schemeClr val="dk1"/>
                </a:solidFill>
              </a:rPr>
              <a:t>.</a:t>
            </a:r>
            <a:endParaRPr i="1" dirty="0">
              <a:solidFill>
                <a:schemeClr val="dk1"/>
              </a:solidFill>
            </a:endParaRPr>
          </a:p>
          <a:p>
            <a:pPr marL="0" lvl="0" indent="0" algn="l" rtl="0">
              <a:lnSpc>
                <a:spcPct val="115000"/>
              </a:lnSpc>
              <a:spcBef>
                <a:spcPts val="0"/>
              </a:spcBef>
              <a:spcAft>
                <a:spcPts val="0"/>
              </a:spcAft>
              <a:buNone/>
            </a:pPr>
            <a:r>
              <a:rPr lang="en" dirty="0">
                <a:solidFill>
                  <a:schemeClr val="dk1"/>
                </a:solidFill>
              </a:rPr>
              <a:t> </a:t>
            </a:r>
            <a:endParaRPr dirty="0">
              <a:solidFill>
                <a:schemeClr val="dk1"/>
              </a:solidFill>
            </a:endParaRPr>
          </a:p>
          <a:p>
            <a:pPr marL="0" lvl="0" indent="0" algn="l" rtl="0">
              <a:lnSpc>
                <a:spcPct val="115000"/>
              </a:lnSpc>
              <a:spcBef>
                <a:spcPts val="0"/>
              </a:spcBef>
              <a:spcAft>
                <a:spcPts val="0"/>
              </a:spcAft>
              <a:buNone/>
            </a:pPr>
            <a:r>
              <a:rPr lang="en" dirty="0">
                <a:solidFill>
                  <a:schemeClr val="dk1"/>
                </a:solidFill>
              </a:rPr>
              <a:t>Wolsey, Roger. “16 Ways Progressive Christians Interpret the Bible.” Um-</a:t>
            </a:r>
            <a:r>
              <a:rPr lang="en" dirty="0" err="1">
                <a:solidFill>
                  <a:schemeClr val="dk1"/>
                </a:solidFill>
              </a:rPr>
              <a:t>insight.net</a:t>
            </a:r>
            <a:r>
              <a:rPr lang="en" dirty="0">
                <a:solidFill>
                  <a:schemeClr val="dk1"/>
                </a:solidFill>
              </a:rPr>
              <a:t>, March 19, 2019,</a:t>
            </a:r>
            <a:r>
              <a:rPr lang="en" dirty="0">
                <a:solidFill>
                  <a:schemeClr val="dk1"/>
                </a:solidFill>
                <a:uFill>
                  <a:noFill/>
                </a:uFill>
                <a:hlinkClick r:id="rId6">
                  <a:extLst>
                    <a:ext uri="{A12FA001-AC4F-418D-AE19-62706E023703}">
                      <ahyp:hlinkClr xmlns:ahyp="http://schemas.microsoft.com/office/drawing/2018/hyperlinkcolor" val="tx"/>
                    </a:ext>
                  </a:extLst>
                </a:hlinkClick>
              </a:rPr>
              <a:t> </a:t>
            </a:r>
            <a:r>
              <a:rPr lang="en" u="sng" dirty="0">
                <a:solidFill>
                  <a:srgbClr val="0563C1"/>
                </a:solidFill>
                <a:hlinkClick r:id="rId6">
                  <a:extLst>
                    <a:ext uri="{A12FA001-AC4F-418D-AE19-62706E023703}">
                      <ahyp:hlinkClr xmlns:ahyp="http://schemas.microsoft.com/office/drawing/2018/hyperlinkcolor" val="tx"/>
                    </a:ext>
                  </a:extLst>
                </a:hlinkClick>
              </a:rPr>
              <a:t>https://um-insight.net/perspectives/16-ways-progressive-christians-interpret-the-bible/</a:t>
            </a:r>
            <a:r>
              <a:rPr lang="en" dirty="0">
                <a:solidFill>
                  <a:schemeClr val="dk1"/>
                </a:solidFill>
              </a:rPr>
              <a:t>, Accessed December 4, 2021.</a:t>
            </a:r>
            <a:endParaRPr dirty="0">
              <a:solidFill>
                <a:schemeClr val="dk1"/>
              </a:solidFill>
            </a:endParaRPr>
          </a:p>
          <a:p>
            <a:pPr marL="0" lvl="0" indent="0" algn="l" rtl="0">
              <a:lnSpc>
                <a:spcPct val="200000"/>
              </a:lnSpc>
              <a:spcBef>
                <a:spcPts val="0"/>
              </a:spcBef>
              <a:spcAft>
                <a:spcPts val="0"/>
              </a:spcAft>
              <a:buClr>
                <a:schemeClr val="dk1"/>
              </a:buClr>
              <a:buSzPts val="1100"/>
              <a:buFont typeface="Arial"/>
              <a:buNone/>
            </a:pPr>
            <a:endParaRPr dirty="0">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f1136a80ff_0_18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f1136a80ff_0_18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 u="sng" dirty="0">
                <a:solidFill>
                  <a:schemeClr val="dk1"/>
                </a:solidFill>
              </a:rPr>
              <a:t>Speaker’s Notes</a:t>
            </a:r>
          </a:p>
          <a:p>
            <a:pPr marL="0" lvl="0" indent="0" algn="l" rtl="0">
              <a:spcBef>
                <a:spcPts val="0"/>
              </a:spcBef>
              <a:spcAft>
                <a:spcPts val="0"/>
              </a:spcAft>
              <a:buClr>
                <a:schemeClr val="dk1"/>
              </a:buClr>
              <a:buSzPts val="1100"/>
              <a:buFont typeface="Arial"/>
              <a:buNone/>
            </a:pPr>
            <a:endParaRPr lang="en" u="sng" dirty="0">
              <a:solidFill>
                <a:schemeClr val="dk1"/>
              </a:solidFill>
            </a:endParaRPr>
          </a:p>
          <a:p>
            <a:pPr marL="0" lvl="0" indent="0" algn="l" rtl="0">
              <a:spcBef>
                <a:spcPts val="0"/>
              </a:spcBef>
              <a:spcAft>
                <a:spcPts val="0"/>
              </a:spcAft>
              <a:buClr>
                <a:schemeClr val="dk1"/>
              </a:buClr>
              <a:buSzPts val="1100"/>
              <a:buFont typeface="Arial"/>
              <a:buNone/>
            </a:pPr>
            <a:endParaRPr lang="en" u="sng" dirty="0">
              <a:solidFill>
                <a:schemeClr val="dk1"/>
              </a:solidFill>
            </a:endParaRPr>
          </a:p>
          <a:p>
            <a:pPr marL="0" lvl="0" indent="0" algn="l" rtl="0">
              <a:spcBef>
                <a:spcPts val="0"/>
              </a:spcBef>
              <a:spcAft>
                <a:spcPts val="0"/>
              </a:spcAft>
              <a:buClr>
                <a:schemeClr val="dk1"/>
              </a:buClr>
              <a:buSzPts val="1100"/>
              <a:buFont typeface="Arial"/>
              <a:buNone/>
            </a:pPr>
            <a:endParaRPr lang="en" u="sng" dirty="0">
              <a:solidFill>
                <a:schemeClr val="dk1"/>
              </a:solidFill>
            </a:endParaRPr>
          </a:p>
          <a:p>
            <a:pPr marL="0" lvl="0" indent="0" algn="l" rtl="0">
              <a:spcBef>
                <a:spcPts val="0"/>
              </a:spcBef>
              <a:spcAft>
                <a:spcPts val="0"/>
              </a:spcAft>
              <a:buClr>
                <a:schemeClr val="dk1"/>
              </a:buClr>
              <a:buSzPts val="1100"/>
              <a:buFont typeface="Arial"/>
              <a:buNone/>
            </a:pPr>
            <a:r>
              <a:rPr lang="en" u="sng" dirty="0">
                <a:solidFill>
                  <a:schemeClr val="dk1"/>
                </a:solidFill>
              </a:rPr>
              <a:t>References &amp; Citations</a:t>
            </a:r>
            <a:endParaRPr u="sng"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Isaiah 7:14 · Isaiah 53:5-6 · Matthew 1:18-21 · Matthew 1:22-23 · Matthew 9:6 ·  Matthew 16:21 · Matthew 26:28 · Mark 9:30-32 · Luke 1:30-35 ·  Luke 24:33-43 · Luke 24:45-47 · John 1:1 · John 1:14 · John 1:29 · John 2:19-22 ·  John 3:16 · John 17:1-2 · John 17:5 · John 20:24-29 · John 20:30 · Acts 1:3 · Acts 2:22-24 · Acts 4:11-12 · Acts 5:31 · Acts 13:38-39 · Acts 17:31 · Romans 1:2-4 · Romans 3:25 · Romans 5:1-2 · Romans 5:8 · Romans 7:21-25 · Romans 8:38-39 · Romans 10:4 · Romans 10:9 · 1 Corinthians 15:3-8 · Galatians 4:1-7 · Philippians 2:6-8 ·  Colossians 1:15-19 · Titus 2:13 · Hebrews 1:3 · Hebrews 2:17 · Hebrews 4:14-16 · Hebrews 7:24-25 · Hebrews 9:26-28 · 1 Peter 2:24 · 1 John 4:9-10 · 1 John 5:18-20</a:t>
            </a:r>
            <a:endParaRPr dirty="0">
              <a:solidFill>
                <a:schemeClr val="dk1"/>
              </a:solidFill>
            </a:endParaRPr>
          </a:p>
          <a:p>
            <a:pPr marL="0" lvl="0" indent="0" algn="l" rtl="0">
              <a:spcBef>
                <a:spcPts val="0"/>
              </a:spcBef>
              <a:spcAft>
                <a:spcPts val="0"/>
              </a:spcAft>
              <a:buNone/>
            </a:pPr>
            <a:endParaRPr dirty="0"/>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Allen, Wesley. “</a:t>
            </a:r>
            <a:r>
              <a:rPr lang="en" dirty="0" err="1">
                <a:solidFill>
                  <a:schemeClr val="dk1"/>
                </a:solidFill>
              </a:rPr>
              <a:t>Humpty</a:t>
            </a:r>
            <a:r>
              <a:rPr lang="en" dirty="0">
                <a:solidFill>
                  <a:schemeClr val="dk1"/>
                </a:solidFill>
              </a:rPr>
              <a:t> Dumpty Can’t Be Put Back Together Again: Why the United Methodist Church Must Split.” Um-</a:t>
            </a:r>
            <a:r>
              <a:rPr lang="en" dirty="0" err="1">
                <a:solidFill>
                  <a:schemeClr val="dk1"/>
                </a:solidFill>
              </a:rPr>
              <a:t>insight.net</a:t>
            </a:r>
            <a:r>
              <a:rPr lang="en" dirty="0">
                <a:solidFill>
                  <a:schemeClr val="dk1"/>
                </a:solidFill>
              </a:rPr>
              <a:t>, March 28, 2019,</a:t>
            </a:r>
            <a:r>
              <a:rPr lang="en" dirty="0">
                <a:solidFill>
                  <a:schemeClr val="dk1"/>
                </a:solidFill>
                <a:uFill>
                  <a:noFill/>
                </a:uFill>
                <a:hlinkClick r:id="rId3">
                  <a:extLst>
                    <a:ext uri="{A12FA001-AC4F-418D-AE19-62706E023703}">
                      <ahyp:hlinkClr xmlns:ahyp="http://schemas.microsoft.com/office/drawing/2018/hyperlinkcolor" val="tx"/>
                    </a:ext>
                  </a:extLst>
                </a:hlinkClick>
              </a:rPr>
              <a:t> </a:t>
            </a:r>
            <a:r>
              <a:rPr lang="en" u="sng" dirty="0">
                <a:solidFill>
                  <a:srgbClr val="0563C1"/>
                </a:solidFill>
                <a:hlinkClick r:id="rId3">
                  <a:extLst>
                    <a:ext uri="{A12FA001-AC4F-418D-AE19-62706E023703}">
                      <ahyp:hlinkClr xmlns:ahyp="http://schemas.microsoft.com/office/drawing/2018/hyperlinkcolor" val="tx"/>
                    </a:ext>
                  </a:extLst>
                </a:hlinkClick>
              </a:rPr>
              <a:t>https://um-insight.net/perspectives/humpty-dumpty-can%E2%80%99t-be-put-back-together-again/</a:t>
            </a:r>
            <a:endParaRPr u="sng" dirty="0">
              <a:solidFill>
                <a:srgbClr val="0563C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 </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Greenway, Jeff. “Time to Go: Why We Must Pass the Protocol.” </a:t>
            </a:r>
            <a:r>
              <a:rPr lang="en" dirty="0" err="1">
                <a:solidFill>
                  <a:schemeClr val="dk1"/>
                </a:solidFill>
              </a:rPr>
              <a:t>Firebrandmag.com</a:t>
            </a:r>
            <a:r>
              <a:rPr lang="en" dirty="0">
                <a:solidFill>
                  <a:schemeClr val="dk1"/>
                </a:solidFill>
              </a:rPr>
              <a:t>, July 27, 2021,</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u="sng" dirty="0">
                <a:solidFill>
                  <a:srgbClr val="0563C1"/>
                </a:solidFill>
                <a:hlinkClick r:id="rId4">
                  <a:extLst>
                    <a:ext uri="{A12FA001-AC4F-418D-AE19-62706E023703}">
                      <ahyp:hlinkClr xmlns:ahyp="http://schemas.microsoft.com/office/drawing/2018/hyperlinkcolor" val="tx"/>
                    </a:ext>
                  </a:extLst>
                </a:hlinkClick>
              </a:rPr>
              <a:t>https://firebrandmag.com/articles/time-to-go-why-we-must-pass-the-protocol</a:t>
            </a:r>
            <a:endParaRPr u="sng" dirty="0">
              <a:solidFill>
                <a:srgbClr val="0563C1"/>
              </a:solidFill>
            </a:endParaRPr>
          </a:p>
          <a:p>
            <a:pPr marL="0" lvl="0" indent="0" algn="l" rtl="0">
              <a:lnSpc>
                <a:spcPct val="115000"/>
              </a:lnSpc>
              <a:spcBef>
                <a:spcPts val="0"/>
              </a:spcBef>
              <a:spcAft>
                <a:spcPts val="0"/>
              </a:spcAft>
              <a:buNone/>
            </a:pPr>
            <a:endParaRPr u="sng" dirty="0">
              <a:solidFill>
                <a:srgbClr val="0563C1"/>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dirty="0">
                <a:solidFill>
                  <a:schemeClr val="dk1"/>
                </a:solidFill>
              </a:rPr>
              <a:t>Grossman, Ron. “Methodist Minister Cleared of Heresy.” </a:t>
            </a:r>
            <a:r>
              <a:rPr lang="en" i="1" dirty="0">
                <a:solidFill>
                  <a:schemeClr val="dk1"/>
                </a:solidFill>
              </a:rPr>
              <a:t>Chicago Tribune</a:t>
            </a:r>
            <a:r>
              <a:rPr lang="en" dirty="0">
                <a:solidFill>
                  <a:schemeClr val="dk1"/>
                </a:solidFill>
              </a:rPr>
              <a:t>, February 19, 2003,</a:t>
            </a:r>
            <a:r>
              <a:rPr lang="en" dirty="0">
                <a:solidFill>
                  <a:schemeClr val="dk1"/>
                </a:solidFill>
                <a:uFill>
                  <a:noFill/>
                </a:uFill>
                <a:hlinkClick r:id="rId5">
                  <a:extLst>
                    <a:ext uri="{A12FA001-AC4F-418D-AE19-62706E023703}">
                      <ahyp:hlinkClr xmlns:ahyp="http://schemas.microsoft.com/office/drawing/2018/hyperlinkcolor" val="tx"/>
                    </a:ext>
                  </a:extLst>
                </a:hlinkClick>
              </a:rPr>
              <a:t> </a:t>
            </a:r>
            <a:r>
              <a:rPr lang="en" u="sng" dirty="0">
                <a:solidFill>
                  <a:srgbClr val="0563C1"/>
                </a:solidFill>
                <a:hlinkClick r:id="rId5">
                  <a:extLst>
                    <a:ext uri="{A12FA001-AC4F-418D-AE19-62706E023703}">
                      <ahyp:hlinkClr xmlns:ahyp="http://schemas.microsoft.com/office/drawing/2018/hyperlinkcolor" val="tx"/>
                    </a:ext>
                  </a:extLst>
                </a:hlinkClick>
              </a:rPr>
              <a:t>https://www.chicagotribune.com/news/ct-xpm-2003-02-19-0302190091-story.html</a:t>
            </a:r>
            <a:r>
              <a:rPr lang="en" dirty="0">
                <a:solidFill>
                  <a:schemeClr val="dk1"/>
                </a:solidFill>
              </a:rPr>
              <a:t>, Accessed December 4, 2021.</a:t>
            </a:r>
            <a:endParaRPr dirty="0">
              <a:solidFill>
                <a:schemeClr val="dk1"/>
              </a:solidFill>
            </a:endParaRPr>
          </a:p>
          <a:p>
            <a:pPr marL="0" lvl="0" indent="0" algn="l" rtl="0">
              <a:lnSpc>
                <a:spcPct val="115000"/>
              </a:lnSpc>
              <a:spcBef>
                <a:spcPts val="0"/>
              </a:spcBef>
              <a:spcAft>
                <a:spcPts val="0"/>
              </a:spcAft>
              <a:buNone/>
            </a:pPr>
            <a:r>
              <a:rPr lang="en" dirty="0">
                <a:solidFill>
                  <a:schemeClr val="dk1"/>
                </a:solidFill>
              </a:rPr>
              <a:t> </a:t>
            </a:r>
            <a:endParaRPr dirty="0">
              <a:solidFill>
                <a:schemeClr val="dk1"/>
              </a:solidFill>
            </a:endParaRPr>
          </a:p>
          <a:p>
            <a:pPr marL="0" lvl="0" indent="0" algn="l" rtl="0">
              <a:lnSpc>
                <a:spcPct val="115000"/>
              </a:lnSpc>
              <a:spcBef>
                <a:spcPts val="0"/>
              </a:spcBef>
              <a:spcAft>
                <a:spcPts val="0"/>
              </a:spcAft>
              <a:buNone/>
            </a:pPr>
            <a:r>
              <a:rPr lang="en" dirty="0">
                <a:solidFill>
                  <a:schemeClr val="dk1"/>
                </a:solidFill>
              </a:rPr>
              <a:t>Wesley, John, 1703-1791. </a:t>
            </a:r>
            <a:r>
              <a:rPr lang="en" i="1" dirty="0">
                <a:solidFill>
                  <a:schemeClr val="dk1"/>
                </a:solidFill>
              </a:rPr>
              <a:t>Sermons of John Wesley</a:t>
            </a:r>
            <a:r>
              <a:rPr lang="en" dirty="0">
                <a:solidFill>
                  <a:schemeClr val="dk1"/>
                </a:solidFill>
              </a:rPr>
              <a:t>. “Means of Grace, Sermon 16</a:t>
            </a:r>
            <a:r>
              <a:rPr lang="en" i="1" dirty="0">
                <a:solidFill>
                  <a:schemeClr val="dk1"/>
                </a:solidFill>
              </a:rPr>
              <a:t>,</a:t>
            </a:r>
            <a:r>
              <a:rPr lang="en" dirty="0">
                <a:solidFill>
                  <a:schemeClr val="dk1"/>
                </a:solidFill>
              </a:rPr>
              <a:t>”</a:t>
            </a:r>
            <a:r>
              <a:rPr lang="en" i="1" dirty="0">
                <a:solidFill>
                  <a:schemeClr val="dk1"/>
                </a:solidFill>
              </a:rPr>
              <a:t> </a:t>
            </a:r>
            <a:r>
              <a:rPr lang="en" dirty="0">
                <a:solidFill>
                  <a:schemeClr val="dk1"/>
                </a:solidFill>
              </a:rPr>
              <a:t>preached in 1746</a:t>
            </a:r>
            <a:r>
              <a:rPr lang="en" i="1" dirty="0">
                <a:solidFill>
                  <a:schemeClr val="dk1"/>
                </a:solidFill>
              </a:rPr>
              <a:t>.</a:t>
            </a:r>
            <a:endParaRPr i="1" dirty="0">
              <a:solidFill>
                <a:schemeClr val="dk1"/>
              </a:solidFill>
            </a:endParaRPr>
          </a:p>
          <a:p>
            <a:pPr marL="0" lvl="0" indent="0" algn="l" rtl="0">
              <a:lnSpc>
                <a:spcPct val="115000"/>
              </a:lnSpc>
              <a:spcBef>
                <a:spcPts val="0"/>
              </a:spcBef>
              <a:spcAft>
                <a:spcPts val="0"/>
              </a:spcAft>
              <a:buNone/>
            </a:pPr>
            <a:r>
              <a:rPr lang="en" dirty="0">
                <a:solidFill>
                  <a:schemeClr val="dk1"/>
                </a:solidFill>
              </a:rPr>
              <a:t> </a:t>
            </a:r>
            <a:endParaRPr dirty="0">
              <a:solidFill>
                <a:schemeClr val="dk1"/>
              </a:solidFill>
            </a:endParaRPr>
          </a:p>
          <a:p>
            <a:pPr marL="0" lvl="0" indent="0" algn="l" rtl="0">
              <a:lnSpc>
                <a:spcPct val="115000"/>
              </a:lnSpc>
              <a:spcBef>
                <a:spcPts val="0"/>
              </a:spcBef>
              <a:spcAft>
                <a:spcPts val="0"/>
              </a:spcAft>
              <a:buNone/>
            </a:pPr>
            <a:r>
              <a:rPr lang="en" dirty="0">
                <a:solidFill>
                  <a:schemeClr val="dk1"/>
                </a:solidFill>
              </a:rPr>
              <a:t>Wolsey, Roger. “It’s time For Progressive Christianity.” </a:t>
            </a:r>
            <a:r>
              <a:rPr lang="en" i="1" dirty="0">
                <a:solidFill>
                  <a:schemeClr val="dk1"/>
                </a:solidFill>
              </a:rPr>
              <a:t>The Holy Kiss, </a:t>
            </a:r>
            <a:r>
              <a:rPr lang="en" dirty="0" err="1">
                <a:solidFill>
                  <a:schemeClr val="dk1"/>
                </a:solidFill>
              </a:rPr>
              <a:t>Patheos.com</a:t>
            </a:r>
            <a:r>
              <a:rPr lang="en" dirty="0">
                <a:solidFill>
                  <a:schemeClr val="dk1"/>
                </a:solidFill>
              </a:rPr>
              <a:t>, May 24, 2018,</a:t>
            </a:r>
            <a:r>
              <a:rPr lang="en" dirty="0">
                <a:solidFill>
                  <a:schemeClr val="dk1"/>
                </a:solidFill>
                <a:uFill>
                  <a:noFill/>
                </a:uFill>
                <a:hlinkClick r:id="rId6">
                  <a:extLst>
                    <a:ext uri="{A12FA001-AC4F-418D-AE19-62706E023703}">
                      <ahyp:hlinkClr xmlns:ahyp="http://schemas.microsoft.com/office/drawing/2018/hyperlinkcolor" val="tx"/>
                    </a:ext>
                  </a:extLst>
                </a:hlinkClick>
              </a:rPr>
              <a:t> </a:t>
            </a:r>
            <a:r>
              <a:rPr lang="en" u="sng" dirty="0">
                <a:solidFill>
                  <a:srgbClr val="0563C1"/>
                </a:solidFill>
                <a:hlinkClick r:id="rId6">
                  <a:extLst>
                    <a:ext uri="{A12FA001-AC4F-418D-AE19-62706E023703}">
                      <ahyp:hlinkClr xmlns:ahyp="http://schemas.microsoft.com/office/drawing/2018/hyperlinkcolor" val="tx"/>
                    </a:ext>
                  </a:extLst>
                </a:hlinkClick>
              </a:rPr>
              <a:t>https://www.patheos.com/blogs/rogerwolsey/2018/05/its-time-for-progressive-christianity/</a:t>
            </a:r>
            <a:r>
              <a:rPr lang="en" dirty="0">
                <a:solidFill>
                  <a:schemeClr val="dk1"/>
                </a:solidFill>
              </a:rPr>
              <a:t>, Accessed September 23, 2021.</a:t>
            </a:r>
            <a:endParaRPr dirty="0">
              <a:solidFill>
                <a:schemeClr val="dk1"/>
              </a:solidFill>
            </a:endParaRPr>
          </a:p>
          <a:p>
            <a:pPr marL="0" lvl="0" indent="0" algn="l" rtl="0">
              <a:lnSpc>
                <a:spcPct val="115000"/>
              </a:lnSpc>
              <a:spcBef>
                <a:spcPts val="0"/>
              </a:spcBef>
              <a:spcAft>
                <a:spcPts val="0"/>
              </a:spcAft>
              <a:buNone/>
            </a:pPr>
            <a:endParaRPr u="sng" dirty="0">
              <a:solidFill>
                <a:srgbClr val="0563C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endParaRPr u="sng" dirty="0">
              <a:solidFill>
                <a:srgbClr val="0563C1"/>
              </a:solidFill>
              <a:latin typeface="Times New Roman"/>
              <a:ea typeface="Times New Roman"/>
              <a:cs typeface="Times New Roman"/>
              <a:sym typeface="Times New Roman"/>
            </a:endParaRPr>
          </a:p>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f239c34a7d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f239c34a7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15000"/>
              </a:lnSpc>
              <a:spcBef>
                <a:spcPts val="0"/>
              </a:spcBef>
              <a:spcAft>
                <a:spcPts val="0"/>
              </a:spcAft>
              <a:buClr>
                <a:srgbClr val="A1E8D9"/>
              </a:buClr>
              <a:buSzPts val="1100"/>
              <a:buFont typeface="Arial"/>
              <a:buNone/>
              <a:tabLst/>
              <a:defRPr/>
            </a:pPr>
            <a:r>
              <a:rPr lang="en" u="sng" dirty="0">
                <a:solidFill>
                  <a:schemeClr val="dk1"/>
                </a:solidFill>
              </a:rPr>
              <a:t>Speaker’s Notes</a:t>
            </a:r>
          </a:p>
          <a:p>
            <a:pPr marL="0" lvl="0" indent="0" algn="l" rtl="0">
              <a:lnSpc>
                <a:spcPct val="115000"/>
              </a:lnSpc>
              <a:spcBef>
                <a:spcPts val="0"/>
              </a:spcBef>
              <a:spcAft>
                <a:spcPts val="0"/>
              </a:spcAft>
              <a:buClr>
                <a:srgbClr val="A1E8D9"/>
              </a:buClr>
              <a:buSzPts val="1100"/>
              <a:buFont typeface="Arial"/>
              <a:buNone/>
            </a:pPr>
            <a:endParaRPr lang="en" u="sng" dirty="0">
              <a:solidFill>
                <a:schemeClr val="dk1"/>
              </a:solidFill>
            </a:endParaRPr>
          </a:p>
          <a:p>
            <a:pPr marL="0" lvl="0" indent="0" algn="l" rtl="0">
              <a:lnSpc>
                <a:spcPct val="115000"/>
              </a:lnSpc>
              <a:spcBef>
                <a:spcPts val="0"/>
              </a:spcBef>
              <a:spcAft>
                <a:spcPts val="0"/>
              </a:spcAft>
              <a:buClr>
                <a:srgbClr val="A1E8D9"/>
              </a:buClr>
              <a:buSzPts val="1100"/>
              <a:buFont typeface="Arial"/>
              <a:buNone/>
            </a:pPr>
            <a:endParaRPr lang="en" u="sng" dirty="0">
              <a:solidFill>
                <a:schemeClr val="dk1"/>
              </a:solidFill>
            </a:endParaRPr>
          </a:p>
          <a:p>
            <a:pPr marL="0" lvl="0" indent="0" algn="l" rtl="0">
              <a:lnSpc>
                <a:spcPct val="115000"/>
              </a:lnSpc>
              <a:spcBef>
                <a:spcPts val="0"/>
              </a:spcBef>
              <a:spcAft>
                <a:spcPts val="0"/>
              </a:spcAft>
              <a:buClr>
                <a:srgbClr val="A1E8D9"/>
              </a:buClr>
              <a:buSzPts val="1100"/>
              <a:buFont typeface="Arial"/>
              <a:buNone/>
            </a:pPr>
            <a:r>
              <a:rPr lang="en" u="sng" dirty="0">
                <a:solidFill>
                  <a:schemeClr val="dk1"/>
                </a:solidFill>
              </a:rPr>
              <a:t>References &amp; Citations</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Psalm 51:5 · Isaiah 53:5-6 · Luke 24:45-47 · Acts 13:38-39 · Romans 3:20 · Romans 3:23 · Romans 3:10-18 · Romans 5:12 · Romans 6:23 · Romans 5:8 · Romans 7:21-25 · Romans 8:38-39 · 1 Corinthians 15:22 · Galatians 1:3 · Galatians 4:1-7 · Ephesians 2:1 · Colossians 1:13-14 · Hebrews 2:17 · Hebrews 4:14-16 · Hebrews 9:26-28 · James 1:13-15 · James 2:10 · 1 Peter 2:11 · 1 Peter 2:24 · 1 John 4:9-10 · 1 John 5:18-20</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 </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Allen, Wesley. “</a:t>
            </a:r>
            <a:r>
              <a:rPr lang="en" dirty="0" err="1">
                <a:solidFill>
                  <a:schemeClr val="dk1"/>
                </a:solidFill>
              </a:rPr>
              <a:t>Humpty</a:t>
            </a:r>
            <a:r>
              <a:rPr lang="en" dirty="0">
                <a:solidFill>
                  <a:schemeClr val="dk1"/>
                </a:solidFill>
              </a:rPr>
              <a:t> Dumpty Can’t Be Put Back Together Again: Why the United Methodist Church Must Split.” Um-</a:t>
            </a:r>
            <a:r>
              <a:rPr lang="en" dirty="0" err="1">
                <a:solidFill>
                  <a:schemeClr val="dk1"/>
                </a:solidFill>
              </a:rPr>
              <a:t>insight.net</a:t>
            </a:r>
            <a:r>
              <a:rPr lang="en" dirty="0">
                <a:solidFill>
                  <a:schemeClr val="dk1"/>
                </a:solidFill>
              </a:rPr>
              <a:t>, March 28, 2019, </a:t>
            </a:r>
            <a:r>
              <a:rPr lang="en" u="sng" dirty="0">
                <a:solidFill>
                  <a:schemeClr val="hlink"/>
                </a:solidFill>
                <a:hlinkClick r:id="rId3"/>
              </a:rPr>
              <a:t>https://um-insight.net/perspectives/humpty-dumpty-can%E2%80%99t-be-put-back-together-again/</a:t>
            </a:r>
            <a:endParaRPr u="sng" dirty="0">
              <a:solidFill>
                <a:schemeClr val="hlink"/>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Greenway, Jeff. “Time to Go: Why We Must Pass the Protocol.” </a:t>
            </a:r>
            <a:r>
              <a:rPr lang="en" dirty="0" err="1">
                <a:solidFill>
                  <a:schemeClr val="dk1"/>
                </a:solidFill>
              </a:rPr>
              <a:t>Firebrandmag.com</a:t>
            </a:r>
            <a:r>
              <a:rPr lang="en" dirty="0">
                <a:solidFill>
                  <a:schemeClr val="dk1"/>
                </a:solidFill>
              </a:rPr>
              <a:t>, July 27, 2021,</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u="sng" dirty="0">
                <a:solidFill>
                  <a:schemeClr val="hlink"/>
                </a:solidFill>
                <a:hlinkClick r:id="rId4"/>
              </a:rPr>
              <a:t>https://firebrandmag.com/articles/time-to-go-why-we-must-pass-the-protocol</a:t>
            </a:r>
            <a:endParaRPr lang="en" sz="1100" b="0" i="0" u="sng" strike="noStrike" cap="none" dirty="0">
              <a:solidFill>
                <a:schemeClr val="hlink"/>
              </a:solidFill>
              <a:effectLst/>
              <a:latin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lang="en" sz="1100" b="0" i="0" u="sng" strike="noStrike" cap="none" dirty="0">
              <a:solidFill>
                <a:schemeClr val="hlink"/>
              </a:solidFill>
              <a:effectLs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b="0" i="0" u="none" strike="noStrike" cap="none" dirty="0">
                <a:solidFill>
                  <a:srgbClr val="000000"/>
                </a:solidFill>
                <a:effectLst/>
                <a:latin typeface="Arial"/>
                <a:ea typeface="Arial"/>
                <a:cs typeface="Arial"/>
                <a:sym typeface="Arial"/>
              </a:rPr>
              <a:t>Confronting Atonement Theology, </a:t>
            </a:r>
            <a:r>
              <a:rPr lang="en-US" sz="1100" b="0" i="0" u="sng" strike="noStrike" cap="none" dirty="0">
                <a:solidFill>
                  <a:srgbClr val="000000"/>
                </a:solidFill>
                <a:effectLst/>
                <a:latin typeface="Arial"/>
                <a:ea typeface="Arial"/>
                <a:cs typeface="Arial"/>
                <a:sym typeface="Arial"/>
                <a:hlinkClick r:id="rId5"/>
              </a:rPr>
              <a:t>https://um-insight.net/perspectives/confronting-atonement/</a:t>
            </a:r>
            <a:endParaRPr lang="en-US"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f239c3f1d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f239c3f1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 u="sng" dirty="0">
                <a:solidFill>
                  <a:schemeClr val="dk1"/>
                </a:solidFill>
              </a:rPr>
              <a:t>Speaker’s Notes</a:t>
            </a:r>
          </a:p>
          <a:p>
            <a:pPr marL="0" lvl="0" indent="0" algn="l" rtl="0">
              <a:lnSpc>
                <a:spcPct val="115000"/>
              </a:lnSpc>
              <a:spcBef>
                <a:spcPts val="0"/>
              </a:spcBef>
              <a:spcAft>
                <a:spcPts val="0"/>
              </a:spcAft>
              <a:buClr>
                <a:schemeClr val="dk1"/>
              </a:buClr>
              <a:buSzPts val="1100"/>
              <a:buFont typeface="Arial"/>
              <a:buNone/>
            </a:pPr>
            <a:endParaRPr lang="en" u="sng"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lang="en" u="sng"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u="sng" dirty="0">
                <a:solidFill>
                  <a:schemeClr val="dk1"/>
                </a:solidFill>
              </a:rPr>
              <a:t>References and Citations</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Isaiah 53:5-6 · Matthew 1:18-21 · Matthew 26:28 · Luke 24:45-47 · John 3:16 · John 17:1-2 · John 20:30 · Acts 4:11-12 · Acts 5:31 · Acts 13:38-39 ·   Romans 1:16 · Romans 3:25 · Romans 5:1-2 · Romans 6:23 · Romans 7:21-25 · Romans 10:9 · Romans 10:13 · 1 Corinthians 15:22 · Galatians 1:3 · Galatians 4:1-7 · Ephesians 2:8 · Colossians 1:13-14 · Titus 2:3 · Hebrews 1:3 · Hebrews 2:17 · Hebrews 7:24-25 · Hebrews 9:26-28 · 1 Peter 2:24 · 1 John 4:9-10</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 </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err="1">
                <a:solidFill>
                  <a:schemeClr val="dk1"/>
                </a:solidFill>
              </a:rPr>
              <a:t>Kuan</a:t>
            </a:r>
            <a:r>
              <a:rPr lang="en" dirty="0">
                <a:solidFill>
                  <a:schemeClr val="dk1"/>
                </a:solidFill>
              </a:rPr>
              <a:t>, </a:t>
            </a:r>
            <a:r>
              <a:rPr lang="en" dirty="0" err="1">
                <a:solidFill>
                  <a:schemeClr val="dk1"/>
                </a:solidFill>
              </a:rPr>
              <a:t>Kah-lin</a:t>
            </a:r>
            <a:r>
              <a:rPr lang="en" dirty="0">
                <a:solidFill>
                  <a:schemeClr val="dk1"/>
                </a:solidFill>
              </a:rPr>
              <a:t> Jeffrey, Chastain, Emily Nelms, and Grasse, Erin. “The Multifaceted Nature of Progressive Theology.” The Connectional Table, UMC, March 11, 2019. (Article originally published July 30, 2019)</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u="sng" dirty="0">
                <a:solidFill>
                  <a:srgbClr val="0563C1"/>
                </a:solidFill>
                <a:hlinkClick r:id="rId3">
                  <a:extLst>
                    <a:ext uri="{A12FA001-AC4F-418D-AE19-62706E023703}">
                      <ahyp:hlinkClr xmlns:ahyp="http://schemas.microsoft.com/office/drawing/2018/hyperlinkcolor" val="tx"/>
                    </a:ext>
                  </a:extLst>
                </a:hlinkClick>
              </a:rPr>
              <a:t>https://www.emergingmethodism.com/new-article/the-multifaceted-nature-of-progressive-theology</a:t>
            </a:r>
            <a:endParaRPr u="sng" dirty="0">
              <a:solidFill>
                <a:srgbClr val="0563C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Printed from</a:t>
            </a:r>
            <a:r>
              <a:rPr lang="en" dirty="0">
                <a:solidFill>
                  <a:schemeClr val="dk1"/>
                </a:solidFill>
                <a:uFill>
                  <a:noFill/>
                </a:uFill>
                <a:hlinkClick r:id="rId4">
                  <a:extLst>
                    <a:ext uri="{A12FA001-AC4F-418D-AE19-62706E023703}">
                      <ahyp:hlinkClr xmlns:ahyp="http://schemas.microsoft.com/office/drawing/2018/hyperlinkcolor" val="tx"/>
                    </a:ext>
                  </a:extLst>
                </a:hlinkClick>
              </a:rPr>
              <a:t> </a:t>
            </a:r>
            <a:r>
              <a:rPr lang="en" u="sng" dirty="0">
                <a:solidFill>
                  <a:srgbClr val="0563C1"/>
                </a:solidFill>
                <a:hlinkClick r:id="rId4">
                  <a:extLst>
                    <a:ext uri="{A12FA001-AC4F-418D-AE19-62706E023703}">
                      <ahyp:hlinkClr xmlns:ahyp="http://schemas.microsoft.com/office/drawing/2018/hyperlinkcolor" val="tx"/>
                    </a:ext>
                  </a:extLst>
                </a:hlinkClick>
              </a:rPr>
              <a:t>https://www.umcct.org/theology/blog-post-title-three-bjtbr</a:t>
            </a:r>
            <a:endParaRPr u="sng" dirty="0">
              <a:solidFill>
                <a:srgbClr val="0563C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 </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Wesley, John, 1703-1791. </a:t>
            </a:r>
            <a:r>
              <a:rPr lang="en" i="1" dirty="0">
                <a:solidFill>
                  <a:schemeClr val="dk1"/>
                </a:solidFill>
              </a:rPr>
              <a:t>Sermons of John Wesley</a:t>
            </a:r>
            <a:r>
              <a:rPr lang="en" dirty="0">
                <a:solidFill>
                  <a:schemeClr val="dk1"/>
                </a:solidFill>
              </a:rPr>
              <a:t>. “Means of Grace, Sermon 16</a:t>
            </a:r>
            <a:r>
              <a:rPr lang="en" i="1" dirty="0">
                <a:solidFill>
                  <a:schemeClr val="dk1"/>
                </a:solidFill>
              </a:rPr>
              <a:t>,</a:t>
            </a:r>
            <a:r>
              <a:rPr lang="en" dirty="0">
                <a:solidFill>
                  <a:schemeClr val="dk1"/>
                </a:solidFill>
              </a:rPr>
              <a:t>”</a:t>
            </a:r>
            <a:r>
              <a:rPr lang="en" i="1" dirty="0">
                <a:solidFill>
                  <a:schemeClr val="dk1"/>
                </a:solidFill>
              </a:rPr>
              <a:t> </a:t>
            </a:r>
            <a:r>
              <a:rPr lang="en" dirty="0">
                <a:solidFill>
                  <a:schemeClr val="dk1"/>
                </a:solidFill>
              </a:rPr>
              <a:t>preached in 1746</a:t>
            </a:r>
            <a:r>
              <a:rPr lang="en" i="1" dirty="0">
                <a:solidFill>
                  <a:schemeClr val="dk1"/>
                </a:solidFill>
              </a:rPr>
              <a:t>.</a:t>
            </a:r>
            <a:endParaRPr i="1" dirty="0">
              <a:solidFill>
                <a:schemeClr val="dk1"/>
              </a:solidFill>
            </a:endParaRPr>
          </a:p>
          <a:p>
            <a:pPr marL="0" lvl="0" indent="0" algn="l" rtl="0">
              <a:spcBef>
                <a:spcPts val="0"/>
              </a:spcBef>
              <a:spcAft>
                <a:spcPts val="0"/>
              </a:spcAft>
              <a:buNone/>
            </a:pPr>
            <a:endParaRPr dirty="0">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f1136a80ff_0_13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f1136a80ff_0_1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 u="sng" dirty="0">
                <a:solidFill>
                  <a:schemeClr val="dk1"/>
                </a:solidFill>
              </a:rPr>
              <a:t>Speaker’s Notes</a:t>
            </a:r>
          </a:p>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endParaRPr lang="en" sz="1100" b="0" i="0" u="sng" strike="noStrike" cap="none" dirty="0">
              <a:solidFill>
                <a:schemeClr val="dk1"/>
              </a:solidFill>
              <a:effectLst/>
              <a:latin typeface="Arial"/>
              <a:ea typeface="Arial"/>
              <a:cs typeface="Arial"/>
              <a:sym typeface="Arial"/>
              <a:hlinkClick r:id="rId3"/>
            </a:endParaRPr>
          </a:p>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US" sz="1100" b="0" i="0" u="sng" strike="noStrike" cap="none" dirty="0">
                <a:solidFill>
                  <a:srgbClr val="000000"/>
                </a:solidFill>
                <a:effectLst/>
                <a:latin typeface="Arial"/>
                <a:ea typeface="Arial"/>
                <a:cs typeface="Arial"/>
                <a:sym typeface="Arial"/>
                <a:hlinkClick r:id="rId3"/>
              </a:rPr>
              <a:t>https://www.ctcumc.org/newsdetail/8130167</a:t>
            </a:r>
            <a:endParaRPr lang="en"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lang="en"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Allen, Wesley. “</a:t>
            </a:r>
            <a:r>
              <a:rPr lang="en" dirty="0" err="1">
                <a:solidFill>
                  <a:schemeClr val="dk1"/>
                </a:solidFill>
              </a:rPr>
              <a:t>Humpty</a:t>
            </a:r>
            <a:r>
              <a:rPr lang="en" dirty="0">
                <a:solidFill>
                  <a:schemeClr val="dk1"/>
                </a:solidFill>
              </a:rPr>
              <a:t> Dumpty Can’t Be Put Back Together Again: Why the United Methodist Church Must Split.” Um-</a:t>
            </a:r>
            <a:r>
              <a:rPr lang="en" dirty="0" err="1">
                <a:solidFill>
                  <a:schemeClr val="dk1"/>
                </a:solidFill>
              </a:rPr>
              <a:t>insight.net</a:t>
            </a:r>
            <a:r>
              <a:rPr lang="en" dirty="0">
                <a:solidFill>
                  <a:schemeClr val="dk1"/>
                </a:solidFill>
              </a:rPr>
              <a:t>, March 28, 2019,</a:t>
            </a:r>
            <a:r>
              <a:rPr lang="en" dirty="0">
                <a:solidFill>
                  <a:schemeClr val="dk1"/>
                </a:solidFill>
                <a:uFill>
                  <a:noFill/>
                </a:uFill>
                <a:hlinkClick r:id="rId4">
                  <a:extLst>
                    <a:ext uri="{A12FA001-AC4F-418D-AE19-62706E023703}">
                      <ahyp:hlinkClr xmlns:ahyp="http://schemas.microsoft.com/office/drawing/2018/hyperlinkcolor" val="tx"/>
                    </a:ext>
                  </a:extLst>
                </a:hlinkClick>
              </a:rPr>
              <a:t> </a:t>
            </a:r>
            <a:r>
              <a:rPr lang="en" u="sng" dirty="0">
                <a:solidFill>
                  <a:srgbClr val="0563C1"/>
                </a:solidFill>
                <a:hlinkClick r:id="rId4">
                  <a:extLst>
                    <a:ext uri="{A12FA001-AC4F-418D-AE19-62706E023703}">
                      <ahyp:hlinkClr xmlns:ahyp="http://schemas.microsoft.com/office/drawing/2018/hyperlinkcolor" val="tx"/>
                    </a:ext>
                  </a:extLst>
                </a:hlinkClick>
              </a:rPr>
              <a:t>https://um-insight.net/perspectives/humpty-dumpty-can%E2%80%99t-be-put-back-together-again/</a:t>
            </a:r>
            <a:endParaRPr u="sng" dirty="0">
              <a:solidFill>
                <a:srgbClr val="0563C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 </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Greenway, Jeff. “Time to Go: Why We Must Pass the Protocol.” </a:t>
            </a:r>
            <a:r>
              <a:rPr lang="en" dirty="0" err="1">
                <a:solidFill>
                  <a:schemeClr val="dk1"/>
                </a:solidFill>
              </a:rPr>
              <a:t>Firebrandmag.com</a:t>
            </a:r>
            <a:r>
              <a:rPr lang="en" dirty="0">
                <a:solidFill>
                  <a:schemeClr val="dk1"/>
                </a:solidFill>
              </a:rPr>
              <a:t>, July 27, 2021,</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u="sng" dirty="0">
                <a:solidFill>
                  <a:srgbClr val="0563C1"/>
                </a:solidFill>
                <a:hlinkClick r:id="rId5">
                  <a:extLst>
                    <a:ext uri="{A12FA001-AC4F-418D-AE19-62706E023703}">
                      <ahyp:hlinkClr xmlns:ahyp="http://schemas.microsoft.com/office/drawing/2018/hyperlinkcolor" val="tx"/>
                    </a:ext>
                  </a:extLst>
                </a:hlinkClick>
              </a:rPr>
              <a:t>https://firebrandmag.com/articles/time-to-go-why-we-must-pass-the-protocol</a:t>
            </a:r>
            <a:endParaRPr u="sng" dirty="0">
              <a:solidFill>
                <a:srgbClr val="0563C1"/>
              </a:solidFill>
            </a:endParaRPr>
          </a:p>
          <a:p>
            <a:pPr marL="0" lvl="0" indent="0" algn="l" rtl="0">
              <a:lnSpc>
                <a:spcPct val="115000"/>
              </a:lnSpc>
              <a:spcBef>
                <a:spcPts val="0"/>
              </a:spcBef>
              <a:spcAft>
                <a:spcPts val="0"/>
              </a:spcAft>
              <a:buClr>
                <a:schemeClr val="dk1"/>
              </a:buClr>
              <a:buSzPts val="1100"/>
              <a:buFontTx/>
              <a:buNone/>
            </a:pPr>
            <a:endParaRPr lang="en" sz="1100" b="0" i="0" u="none" strike="noStrike" cap="none" dirty="0">
              <a:solidFill>
                <a:schemeClr val="dk1"/>
              </a:solidFill>
              <a:effectLst/>
              <a:latin typeface="Arial"/>
              <a:ea typeface="Arial"/>
              <a:cs typeface="Arial"/>
              <a:sym typeface="Arial"/>
            </a:endParaRPr>
          </a:p>
          <a:p>
            <a:pPr marL="0" lvl="0" indent="0" algn="l" rtl="0">
              <a:lnSpc>
                <a:spcPct val="115000"/>
              </a:lnSpc>
              <a:spcBef>
                <a:spcPts val="0"/>
              </a:spcBef>
              <a:spcAft>
                <a:spcPts val="0"/>
              </a:spcAft>
              <a:buClr>
                <a:schemeClr val="dk1"/>
              </a:buClr>
              <a:buSzPts val="1100"/>
              <a:buFontTx/>
              <a:buNone/>
            </a:pPr>
            <a:r>
              <a:rPr lang="en-US" sz="1100" b="0" i="0" u="none" strike="noStrike" cap="none" dirty="0">
                <a:solidFill>
                  <a:srgbClr val="000000"/>
                </a:solidFill>
                <a:effectLst/>
                <a:latin typeface="Arial"/>
                <a:ea typeface="Arial"/>
                <a:cs typeface="Arial"/>
                <a:sym typeface="Arial"/>
              </a:rPr>
              <a:t>Grossman, Ron. “Methodist Minister Cleared of Heresy.” </a:t>
            </a:r>
            <a:r>
              <a:rPr lang="en-US" sz="1100" b="0" i="1" u="none" strike="noStrike" cap="none" dirty="0">
                <a:solidFill>
                  <a:srgbClr val="000000"/>
                </a:solidFill>
                <a:effectLst/>
                <a:latin typeface="Arial"/>
                <a:ea typeface="Arial"/>
                <a:cs typeface="Arial"/>
                <a:sym typeface="Arial"/>
              </a:rPr>
              <a:t>Chicago Tribune</a:t>
            </a:r>
            <a:r>
              <a:rPr lang="en-US" sz="1100" b="0" i="0" u="none" strike="noStrike" cap="none" dirty="0">
                <a:solidFill>
                  <a:srgbClr val="000000"/>
                </a:solidFill>
                <a:effectLst/>
                <a:latin typeface="Arial"/>
                <a:ea typeface="Arial"/>
                <a:cs typeface="Arial"/>
                <a:sym typeface="Arial"/>
              </a:rPr>
              <a:t>, February 19, 2003, </a:t>
            </a:r>
            <a:r>
              <a:rPr lang="en-US" sz="1100" b="0" i="0" u="sng" strike="noStrike" cap="none" dirty="0">
                <a:solidFill>
                  <a:srgbClr val="000000"/>
                </a:solidFill>
                <a:effectLst/>
                <a:latin typeface="Arial"/>
                <a:ea typeface="Arial"/>
                <a:cs typeface="Arial"/>
                <a:sym typeface="Arial"/>
                <a:hlinkClick r:id="rId6"/>
              </a:rPr>
              <a:t>https://www.chicagotribune.com/news/ct-xpm-2003-02-19-0302190091-story.html</a:t>
            </a:r>
            <a:r>
              <a:rPr lang="en-US" sz="1100" b="0" i="0" u="none" strike="noStrike" cap="none" dirty="0">
                <a:solidFill>
                  <a:srgbClr val="000000"/>
                </a:solidFill>
                <a:effectLst/>
                <a:latin typeface="Arial"/>
                <a:ea typeface="Arial"/>
                <a:cs typeface="Arial"/>
                <a:sym typeface="Arial"/>
              </a:rPr>
              <a:t>, Accessed December 4, 2021.</a:t>
            </a:r>
          </a:p>
          <a:p>
            <a:pPr marL="139700" indent="0">
              <a:buFontTx/>
              <a:buNone/>
            </a:pPr>
            <a:r>
              <a:rPr lang="en-US" sz="1100" b="0" i="0" u="none" strike="noStrike" cap="none" dirty="0">
                <a:solidFill>
                  <a:srgbClr val="000000"/>
                </a:solidFill>
                <a:effectLst/>
                <a:latin typeface="Arial"/>
                <a:ea typeface="Arial"/>
                <a:cs typeface="Arial"/>
                <a:sym typeface="Arial"/>
              </a:rPr>
              <a:t> </a:t>
            </a: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Lambrecht, Thomas. “Primary Reasons for Separation.” </a:t>
            </a:r>
            <a:r>
              <a:rPr lang="en" dirty="0" err="1">
                <a:solidFill>
                  <a:schemeClr val="dk1"/>
                </a:solidFill>
              </a:rPr>
              <a:t>Goodnewsmag.org</a:t>
            </a:r>
            <a:r>
              <a:rPr lang="en" dirty="0">
                <a:solidFill>
                  <a:schemeClr val="dk1"/>
                </a:solidFill>
              </a:rPr>
              <a:t>, February 1, 2021,</a:t>
            </a:r>
            <a:r>
              <a:rPr lang="en" dirty="0">
                <a:solidFill>
                  <a:schemeClr val="dk1"/>
                </a:solidFill>
                <a:uFill>
                  <a:noFill/>
                </a:uFill>
                <a:hlinkClick r:id="rId7">
                  <a:extLst>
                    <a:ext uri="{A12FA001-AC4F-418D-AE19-62706E023703}">
                      <ahyp:hlinkClr xmlns:ahyp="http://schemas.microsoft.com/office/drawing/2018/hyperlinkcolor" val="tx"/>
                    </a:ext>
                  </a:extLst>
                </a:hlinkClick>
              </a:rPr>
              <a:t> </a:t>
            </a:r>
            <a:r>
              <a:rPr lang="en" u="sng" dirty="0">
                <a:solidFill>
                  <a:srgbClr val="0563C1"/>
                </a:solidFill>
                <a:hlinkClick r:id="rId7">
                  <a:extLst>
                    <a:ext uri="{A12FA001-AC4F-418D-AE19-62706E023703}">
                      <ahyp:hlinkClr xmlns:ahyp="http://schemas.microsoft.com/office/drawing/2018/hyperlinkcolor" val="tx"/>
                    </a:ext>
                  </a:extLst>
                </a:hlinkClick>
              </a:rPr>
              <a:t>https://goodnewsmag.org/244074/</a:t>
            </a:r>
            <a:r>
              <a:rPr lang="en" dirty="0">
                <a:solidFill>
                  <a:schemeClr val="dk1"/>
                </a:solidFill>
              </a:rPr>
              <a:t>, Accessed December 4, 2021.</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 </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Weil, Julie </a:t>
            </a:r>
            <a:r>
              <a:rPr lang="en" dirty="0" err="1">
                <a:solidFill>
                  <a:schemeClr val="dk1"/>
                </a:solidFill>
              </a:rPr>
              <a:t>Zauzmer</a:t>
            </a:r>
            <a:r>
              <a:rPr lang="en" dirty="0">
                <a:solidFill>
                  <a:schemeClr val="dk1"/>
                </a:solidFill>
              </a:rPr>
              <a:t>. “U.S. Methodist Leaders Lay Plans to Resist Vote Against Same Sex Marriage.” The Washington Post, March 29, 2019,</a:t>
            </a:r>
            <a:r>
              <a:rPr lang="en" dirty="0">
                <a:solidFill>
                  <a:schemeClr val="dk1"/>
                </a:solidFill>
                <a:uFill>
                  <a:noFill/>
                </a:uFill>
                <a:hlinkClick r:id="rId8">
                  <a:extLst>
                    <a:ext uri="{A12FA001-AC4F-418D-AE19-62706E023703}">
                      <ahyp:hlinkClr xmlns:ahyp="http://schemas.microsoft.com/office/drawing/2018/hyperlinkcolor" val="tx"/>
                    </a:ext>
                  </a:extLst>
                </a:hlinkClick>
              </a:rPr>
              <a:t> </a:t>
            </a:r>
            <a:r>
              <a:rPr lang="en" u="sng" dirty="0">
                <a:solidFill>
                  <a:srgbClr val="0563C1"/>
                </a:solidFill>
                <a:hlinkClick r:id="rId8">
                  <a:extLst>
                    <a:ext uri="{A12FA001-AC4F-418D-AE19-62706E023703}">
                      <ahyp:hlinkClr xmlns:ahyp="http://schemas.microsoft.com/office/drawing/2018/hyperlinkcolor" val="tx"/>
                    </a:ext>
                  </a:extLst>
                </a:hlinkClick>
              </a:rPr>
              <a:t>https://www.washingtonpost.com/religion/2019/03/29/us-methodist-leaders-lay-plans-resist-anti-gay-marriage-vote/</a:t>
            </a:r>
            <a:endParaRPr u="sng" dirty="0">
              <a:solidFill>
                <a:srgbClr val="0563C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 Includes quotes from Adam Hamilton, UMC Minister, and Bishop Sue </a:t>
            </a:r>
            <a:r>
              <a:rPr lang="en" dirty="0" err="1">
                <a:solidFill>
                  <a:schemeClr val="dk1"/>
                </a:solidFill>
              </a:rPr>
              <a:t>Haupert</a:t>
            </a:r>
            <a:r>
              <a:rPr lang="en" dirty="0">
                <a:solidFill>
                  <a:schemeClr val="dk1"/>
                </a:solidFill>
              </a:rPr>
              <a:t>-Johnson, NGUMC Bishop</a:t>
            </a:r>
            <a:endParaRPr dirty="0">
              <a:solidFill>
                <a:schemeClr val="dk1"/>
              </a:solidFill>
            </a:endParaRPr>
          </a:p>
          <a:p>
            <a:pPr marL="0" lvl="0" indent="0" algn="l" rtl="0">
              <a:spcBef>
                <a:spcPts val="0"/>
              </a:spcBef>
              <a:spcAft>
                <a:spcPts val="0"/>
              </a:spcAft>
              <a:buNone/>
            </a:pPr>
            <a:endParaRPr dirty="0"/>
          </a:p>
          <a:p>
            <a:pPr marL="0" lvl="0" indent="0" algn="l" rtl="0">
              <a:spcBef>
                <a:spcPts val="0"/>
              </a:spcBef>
              <a:spcAft>
                <a:spcPts val="0"/>
              </a:spcAft>
              <a:buNone/>
            </a:pPr>
            <a:r>
              <a:rPr lang="en" u="sng" dirty="0">
                <a:solidFill>
                  <a:schemeClr val="hlink"/>
                </a:solidFill>
                <a:hlinkClick r:id="rId9"/>
              </a:rPr>
              <a:t>https://www.lauriehaller.org/the-united-methodist-church-in-2032/</a:t>
            </a:r>
            <a:endParaRPr dirty="0"/>
          </a:p>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f239c3f1d8_0_3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f239c3f1d8_0_3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 u="sng" dirty="0">
                <a:solidFill>
                  <a:schemeClr val="dk1"/>
                </a:solidFill>
              </a:rPr>
              <a:t>Speaker’s Notes</a:t>
            </a:r>
          </a:p>
          <a:p>
            <a:pPr marL="0" lvl="0" indent="0" algn="l" rtl="0">
              <a:lnSpc>
                <a:spcPct val="115000"/>
              </a:lnSpc>
              <a:spcBef>
                <a:spcPts val="0"/>
              </a:spcBef>
              <a:spcAft>
                <a:spcPts val="0"/>
              </a:spcAft>
              <a:buClr>
                <a:schemeClr val="dk1"/>
              </a:buClr>
              <a:buSzPts val="1100"/>
              <a:buFont typeface="Arial"/>
              <a:buNone/>
            </a:pPr>
            <a:endParaRPr lang="en" u="sng"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lang="en" u="sng"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u="sng" dirty="0">
                <a:solidFill>
                  <a:schemeClr val="dk1"/>
                </a:solidFill>
              </a:rPr>
              <a:t>References &amp; Citations</a:t>
            </a:r>
            <a:endParaRPr u="sng"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Allen, Wesley. “</a:t>
            </a:r>
            <a:r>
              <a:rPr lang="en" dirty="0" err="1">
                <a:solidFill>
                  <a:schemeClr val="dk1"/>
                </a:solidFill>
              </a:rPr>
              <a:t>Humpty</a:t>
            </a:r>
            <a:r>
              <a:rPr lang="en" dirty="0">
                <a:solidFill>
                  <a:schemeClr val="dk1"/>
                </a:solidFill>
              </a:rPr>
              <a:t> Dumpty Can’t Be Put Back Together Again: Why the United Methodist Church Must Split.” Um-</a:t>
            </a:r>
            <a:r>
              <a:rPr lang="en" dirty="0" err="1">
                <a:solidFill>
                  <a:schemeClr val="dk1"/>
                </a:solidFill>
              </a:rPr>
              <a:t>insight.net</a:t>
            </a:r>
            <a:r>
              <a:rPr lang="en" dirty="0">
                <a:solidFill>
                  <a:schemeClr val="dk1"/>
                </a:solidFill>
              </a:rPr>
              <a:t>, March 28, 2019,</a:t>
            </a:r>
            <a:r>
              <a:rPr lang="en" dirty="0">
                <a:solidFill>
                  <a:schemeClr val="dk1"/>
                </a:solidFill>
                <a:uFill>
                  <a:noFill/>
                </a:uFill>
                <a:hlinkClick r:id="rId3">
                  <a:extLst>
                    <a:ext uri="{A12FA001-AC4F-418D-AE19-62706E023703}">
                      <ahyp:hlinkClr xmlns:ahyp="http://schemas.microsoft.com/office/drawing/2018/hyperlinkcolor" val="tx"/>
                    </a:ext>
                  </a:extLst>
                </a:hlinkClick>
              </a:rPr>
              <a:t> </a:t>
            </a:r>
            <a:r>
              <a:rPr lang="en" u="sng" dirty="0">
                <a:solidFill>
                  <a:srgbClr val="0563C1"/>
                </a:solidFill>
                <a:hlinkClick r:id="rId3">
                  <a:extLst>
                    <a:ext uri="{A12FA001-AC4F-418D-AE19-62706E023703}">
                      <ahyp:hlinkClr xmlns:ahyp="http://schemas.microsoft.com/office/drawing/2018/hyperlinkcolor" val="tx"/>
                    </a:ext>
                  </a:extLst>
                </a:hlinkClick>
              </a:rPr>
              <a:t>https://um-insight.net/perspectives/humpty-dumpty-can%E2%80%99t-be-put-back-together-again/</a:t>
            </a:r>
            <a:endParaRPr u="sng" dirty="0">
              <a:solidFill>
                <a:srgbClr val="0563C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 </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Greenway, Jeff. “Time to Go: Why We Must Pass the Protocol.” </a:t>
            </a:r>
            <a:r>
              <a:rPr lang="en" dirty="0" err="1">
                <a:solidFill>
                  <a:schemeClr val="dk1"/>
                </a:solidFill>
              </a:rPr>
              <a:t>Firebrandmag.com</a:t>
            </a:r>
            <a:r>
              <a:rPr lang="en" dirty="0">
                <a:solidFill>
                  <a:schemeClr val="dk1"/>
                </a:solidFill>
              </a:rPr>
              <a:t>, July 27, 2021,</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u="sng" dirty="0">
                <a:solidFill>
                  <a:srgbClr val="0563C1"/>
                </a:solidFill>
                <a:hlinkClick r:id="rId4">
                  <a:extLst>
                    <a:ext uri="{A12FA001-AC4F-418D-AE19-62706E023703}">
                      <ahyp:hlinkClr xmlns:ahyp="http://schemas.microsoft.com/office/drawing/2018/hyperlinkcolor" val="tx"/>
                    </a:ext>
                  </a:extLst>
                </a:hlinkClick>
              </a:rPr>
              <a:t>https://firebrandmag.com/articles/time-to-go-why-we-must-pass-the-protocol</a:t>
            </a:r>
            <a:endParaRPr u="sng" dirty="0">
              <a:solidFill>
                <a:srgbClr val="0563C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 </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“A Clear Pathway.” </a:t>
            </a:r>
            <a:r>
              <a:rPr lang="en" i="1" dirty="0">
                <a:solidFill>
                  <a:schemeClr val="dk1"/>
                </a:solidFill>
              </a:rPr>
              <a:t>At the Table with Bishop Sue</a:t>
            </a:r>
            <a:r>
              <a:rPr lang="en" dirty="0">
                <a:solidFill>
                  <a:schemeClr val="dk1"/>
                </a:solidFill>
              </a:rPr>
              <a:t> from NGUMC, January 5, 2020,</a:t>
            </a:r>
            <a:r>
              <a:rPr lang="en" dirty="0">
                <a:solidFill>
                  <a:schemeClr val="dk1"/>
                </a:solidFill>
                <a:uFill>
                  <a:noFill/>
                </a:uFill>
                <a:hlinkClick r:id="rId5">
                  <a:extLst>
                    <a:ext uri="{A12FA001-AC4F-418D-AE19-62706E023703}">
                      <ahyp:hlinkClr xmlns:ahyp="http://schemas.microsoft.com/office/drawing/2018/hyperlinkcolor" val="tx"/>
                    </a:ext>
                  </a:extLst>
                </a:hlinkClick>
              </a:rPr>
              <a:t> </a:t>
            </a:r>
            <a:r>
              <a:rPr lang="en" u="sng" dirty="0">
                <a:solidFill>
                  <a:srgbClr val="0563C1"/>
                </a:solidFill>
                <a:hlinkClick r:id="rId5">
                  <a:extLst>
                    <a:ext uri="{A12FA001-AC4F-418D-AE19-62706E023703}">
                      <ahyp:hlinkClr xmlns:ahyp="http://schemas.microsoft.com/office/drawing/2018/hyperlinkcolor" val="tx"/>
                    </a:ext>
                  </a:extLst>
                </a:hlinkClick>
              </a:rPr>
              <a:t>https://www.ngumc.org/episode-3-podcast-transcript</a:t>
            </a:r>
            <a:r>
              <a:rPr lang="en" dirty="0">
                <a:solidFill>
                  <a:schemeClr val="dk1"/>
                </a:solidFill>
              </a:rPr>
              <a:t>.</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f239c3f1d8_0_4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f239c3f1d8_0_4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lang="en" u="sng"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lang="en" u="sng"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u="sng" dirty="0">
                <a:solidFill>
                  <a:schemeClr val="dk1"/>
                </a:solidFill>
              </a:rPr>
              <a:t>References &amp; Citations</a:t>
            </a:r>
            <a:endParaRPr u="sng"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Allen, Wesley. “</a:t>
            </a:r>
            <a:r>
              <a:rPr lang="en" dirty="0" err="1">
                <a:solidFill>
                  <a:schemeClr val="dk1"/>
                </a:solidFill>
              </a:rPr>
              <a:t>Humpty</a:t>
            </a:r>
            <a:r>
              <a:rPr lang="en" dirty="0">
                <a:solidFill>
                  <a:schemeClr val="dk1"/>
                </a:solidFill>
              </a:rPr>
              <a:t> Dumpty Can’t Be Put Back Together Again: Why the United Methodist Church Must Split.” Um-</a:t>
            </a:r>
            <a:r>
              <a:rPr lang="en" dirty="0" err="1">
                <a:solidFill>
                  <a:schemeClr val="dk1"/>
                </a:solidFill>
              </a:rPr>
              <a:t>insight.net</a:t>
            </a:r>
            <a:r>
              <a:rPr lang="en" dirty="0">
                <a:solidFill>
                  <a:schemeClr val="dk1"/>
                </a:solidFill>
              </a:rPr>
              <a:t>, March 28, 2019,</a:t>
            </a:r>
            <a:r>
              <a:rPr lang="en" dirty="0">
                <a:solidFill>
                  <a:schemeClr val="dk1"/>
                </a:solidFill>
                <a:uFill>
                  <a:noFill/>
                </a:uFill>
                <a:hlinkClick r:id="rId3">
                  <a:extLst>
                    <a:ext uri="{A12FA001-AC4F-418D-AE19-62706E023703}">
                      <ahyp:hlinkClr xmlns:ahyp="http://schemas.microsoft.com/office/drawing/2018/hyperlinkcolor" val="tx"/>
                    </a:ext>
                  </a:extLst>
                </a:hlinkClick>
              </a:rPr>
              <a:t> </a:t>
            </a:r>
            <a:r>
              <a:rPr lang="en" u="sng" dirty="0">
                <a:solidFill>
                  <a:srgbClr val="0563C1"/>
                </a:solidFill>
                <a:hlinkClick r:id="rId3">
                  <a:extLst>
                    <a:ext uri="{A12FA001-AC4F-418D-AE19-62706E023703}">
                      <ahyp:hlinkClr xmlns:ahyp="http://schemas.microsoft.com/office/drawing/2018/hyperlinkcolor" val="tx"/>
                    </a:ext>
                  </a:extLst>
                </a:hlinkClick>
              </a:rPr>
              <a:t>https://um-insight.net/perspectives/humpty-dumpty-can%E2%80%99t-be-put-back-together-again/</a:t>
            </a:r>
            <a:endParaRPr u="sng" dirty="0">
              <a:solidFill>
                <a:srgbClr val="0563C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 </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Greenway, Jeff. “Time to Go: Why We Must Pass the Protocol.” </a:t>
            </a:r>
            <a:r>
              <a:rPr lang="en" dirty="0" err="1">
                <a:solidFill>
                  <a:schemeClr val="dk1"/>
                </a:solidFill>
              </a:rPr>
              <a:t>Firebrandmag.com</a:t>
            </a:r>
            <a:r>
              <a:rPr lang="en" dirty="0">
                <a:solidFill>
                  <a:schemeClr val="dk1"/>
                </a:solidFill>
              </a:rPr>
              <a:t>, July 27, 2021,</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u="sng" dirty="0">
                <a:solidFill>
                  <a:srgbClr val="0563C1"/>
                </a:solidFill>
                <a:hlinkClick r:id="rId4">
                  <a:extLst>
                    <a:ext uri="{A12FA001-AC4F-418D-AE19-62706E023703}">
                      <ahyp:hlinkClr xmlns:ahyp="http://schemas.microsoft.com/office/drawing/2018/hyperlinkcolor" val="tx"/>
                    </a:ext>
                  </a:extLst>
                </a:hlinkClick>
              </a:rPr>
              <a:t>https://firebrandmag.com/articles/time-to-go-why-we-must-pass-the-protocol</a:t>
            </a:r>
            <a:endParaRPr u="sng" dirty="0">
              <a:solidFill>
                <a:srgbClr val="0563C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 </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Lambrecht, Thomas. “Primary Reasons for Separation.” </a:t>
            </a:r>
            <a:r>
              <a:rPr lang="en" dirty="0" err="1">
                <a:solidFill>
                  <a:schemeClr val="dk1"/>
                </a:solidFill>
              </a:rPr>
              <a:t>Goodnewsmag.org</a:t>
            </a:r>
            <a:r>
              <a:rPr lang="en" dirty="0">
                <a:solidFill>
                  <a:schemeClr val="dk1"/>
                </a:solidFill>
              </a:rPr>
              <a:t>, February 1, 2021,</a:t>
            </a:r>
            <a:r>
              <a:rPr lang="en" dirty="0">
                <a:solidFill>
                  <a:schemeClr val="dk1"/>
                </a:solidFill>
                <a:uFill>
                  <a:noFill/>
                </a:uFill>
                <a:hlinkClick r:id="rId5">
                  <a:extLst>
                    <a:ext uri="{A12FA001-AC4F-418D-AE19-62706E023703}">
                      <ahyp:hlinkClr xmlns:ahyp="http://schemas.microsoft.com/office/drawing/2018/hyperlinkcolor" val="tx"/>
                    </a:ext>
                  </a:extLst>
                </a:hlinkClick>
              </a:rPr>
              <a:t> </a:t>
            </a:r>
            <a:r>
              <a:rPr lang="en" u="sng" dirty="0">
                <a:solidFill>
                  <a:srgbClr val="0563C1"/>
                </a:solidFill>
                <a:hlinkClick r:id="rId5">
                  <a:extLst>
                    <a:ext uri="{A12FA001-AC4F-418D-AE19-62706E023703}">
                      <ahyp:hlinkClr xmlns:ahyp="http://schemas.microsoft.com/office/drawing/2018/hyperlinkcolor" val="tx"/>
                    </a:ext>
                  </a:extLst>
                </a:hlinkClick>
              </a:rPr>
              <a:t>https://goodnewsmag.org/244074/</a:t>
            </a:r>
            <a:r>
              <a:rPr lang="en" dirty="0">
                <a:solidFill>
                  <a:schemeClr val="dk1"/>
                </a:solidFill>
              </a:rPr>
              <a:t>, Accessed December 4, 2021.</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 </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Weil, Julie </a:t>
            </a:r>
            <a:r>
              <a:rPr lang="en" dirty="0" err="1">
                <a:solidFill>
                  <a:schemeClr val="dk1"/>
                </a:solidFill>
              </a:rPr>
              <a:t>Zauzmer</a:t>
            </a:r>
            <a:r>
              <a:rPr lang="en" dirty="0">
                <a:solidFill>
                  <a:schemeClr val="dk1"/>
                </a:solidFill>
              </a:rPr>
              <a:t>. “U.S. Methodist Leaders Lay Plans to Resist Vote Against Same Sex Marriage.” The Washington Post, March 29, 2019,</a:t>
            </a:r>
            <a:r>
              <a:rPr lang="en" dirty="0">
                <a:solidFill>
                  <a:schemeClr val="dk1"/>
                </a:solidFill>
                <a:uFill>
                  <a:noFill/>
                </a:uFill>
                <a:hlinkClick r:id="rId6">
                  <a:extLst>
                    <a:ext uri="{A12FA001-AC4F-418D-AE19-62706E023703}">
                      <ahyp:hlinkClr xmlns:ahyp="http://schemas.microsoft.com/office/drawing/2018/hyperlinkcolor" val="tx"/>
                    </a:ext>
                  </a:extLst>
                </a:hlinkClick>
              </a:rPr>
              <a:t> </a:t>
            </a:r>
            <a:r>
              <a:rPr lang="en" u="sng" dirty="0">
                <a:solidFill>
                  <a:srgbClr val="0563C1"/>
                </a:solidFill>
                <a:hlinkClick r:id="rId6">
                  <a:extLst>
                    <a:ext uri="{A12FA001-AC4F-418D-AE19-62706E023703}">
                      <ahyp:hlinkClr xmlns:ahyp="http://schemas.microsoft.com/office/drawing/2018/hyperlinkcolor" val="tx"/>
                    </a:ext>
                  </a:extLst>
                </a:hlinkClick>
              </a:rPr>
              <a:t>https://www.washingtonpost.com/religion/2019/03/29/us-methodist-leaders-lay-plans-resist-anti-gay-marriage-vote/</a:t>
            </a:r>
            <a:endParaRPr u="sng" dirty="0">
              <a:solidFill>
                <a:srgbClr val="0563C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 Includes quotes from Adam Hamilton, UMC Minister, and Bishop Sue </a:t>
            </a:r>
            <a:r>
              <a:rPr lang="en" dirty="0" err="1">
                <a:solidFill>
                  <a:schemeClr val="dk1"/>
                </a:solidFill>
              </a:rPr>
              <a:t>Haupert</a:t>
            </a:r>
            <a:r>
              <a:rPr lang="en" dirty="0">
                <a:solidFill>
                  <a:schemeClr val="dk1"/>
                </a:solidFill>
              </a:rPr>
              <a:t>-Johnson, NGUMC Bishop</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 </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“A Clear Pathway.” </a:t>
            </a:r>
            <a:r>
              <a:rPr lang="en" i="1" dirty="0">
                <a:solidFill>
                  <a:schemeClr val="dk1"/>
                </a:solidFill>
              </a:rPr>
              <a:t>At the Table with Bishop Sue</a:t>
            </a:r>
            <a:r>
              <a:rPr lang="en" dirty="0">
                <a:solidFill>
                  <a:schemeClr val="dk1"/>
                </a:solidFill>
              </a:rPr>
              <a:t> from NGUMC, January 5, 2020,</a:t>
            </a:r>
            <a:r>
              <a:rPr lang="en" dirty="0">
                <a:solidFill>
                  <a:schemeClr val="dk1"/>
                </a:solidFill>
                <a:uFill>
                  <a:noFill/>
                </a:uFill>
                <a:hlinkClick r:id="rId7">
                  <a:extLst>
                    <a:ext uri="{A12FA001-AC4F-418D-AE19-62706E023703}">
                      <ahyp:hlinkClr xmlns:ahyp="http://schemas.microsoft.com/office/drawing/2018/hyperlinkcolor" val="tx"/>
                    </a:ext>
                  </a:extLst>
                </a:hlinkClick>
              </a:rPr>
              <a:t> </a:t>
            </a:r>
            <a:r>
              <a:rPr lang="en" u="sng" dirty="0">
                <a:solidFill>
                  <a:srgbClr val="0563C1"/>
                </a:solidFill>
                <a:hlinkClick r:id="rId7">
                  <a:extLst>
                    <a:ext uri="{A12FA001-AC4F-418D-AE19-62706E023703}">
                      <ahyp:hlinkClr xmlns:ahyp="http://schemas.microsoft.com/office/drawing/2018/hyperlinkcolor" val="tx"/>
                    </a:ext>
                  </a:extLst>
                </a:hlinkClick>
              </a:rPr>
              <a:t>https://www.ngumc.org/episode-3-podcast-transcript</a:t>
            </a:r>
            <a:r>
              <a:rPr lang="en" dirty="0">
                <a:solidFill>
                  <a:schemeClr val="dk1"/>
                </a:solidFill>
              </a:rPr>
              <a:t>.</a:t>
            </a:r>
            <a:endParaRPr dirty="0">
              <a:solidFill>
                <a:schemeClr val="dk1"/>
              </a:solidFill>
            </a:endParaRPr>
          </a:p>
          <a:p>
            <a:pPr marL="0" lvl="0" indent="0" algn="l" rtl="0">
              <a:spcBef>
                <a:spcPts val="0"/>
              </a:spcBef>
              <a:spcAft>
                <a:spcPts val="0"/>
              </a:spcAft>
              <a:buNone/>
            </a:pPr>
            <a:endParaRPr dirty="0">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f239c3f1d8_0_4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f239c3f1d8_0_4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lang="en" u="sng"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lang="en" u="sng"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u="sng" dirty="0">
                <a:solidFill>
                  <a:schemeClr val="dk1"/>
                </a:solidFill>
              </a:rPr>
              <a:t>References &amp; Citations</a:t>
            </a:r>
            <a:endParaRPr u="sng"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Allen, Wesley. “</a:t>
            </a:r>
            <a:r>
              <a:rPr lang="en" dirty="0" err="1">
                <a:solidFill>
                  <a:schemeClr val="dk1"/>
                </a:solidFill>
              </a:rPr>
              <a:t>Humpty</a:t>
            </a:r>
            <a:r>
              <a:rPr lang="en" dirty="0">
                <a:solidFill>
                  <a:schemeClr val="dk1"/>
                </a:solidFill>
              </a:rPr>
              <a:t> Dumpty Can’t Be Put Back Together Again: Why the United Methodist Church Must Split.” Um-</a:t>
            </a:r>
            <a:r>
              <a:rPr lang="en" dirty="0" err="1">
                <a:solidFill>
                  <a:schemeClr val="dk1"/>
                </a:solidFill>
              </a:rPr>
              <a:t>insight.net</a:t>
            </a:r>
            <a:r>
              <a:rPr lang="en" dirty="0">
                <a:solidFill>
                  <a:schemeClr val="dk1"/>
                </a:solidFill>
              </a:rPr>
              <a:t>, March 28, 2019,</a:t>
            </a:r>
            <a:r>
              <a:rPr lang="en" dirty="0">
                <a:solidFill>
                  <a:schemeClr val="dk1"/>
                </a:solidFill>
                <a:uFill>
                  <a:noFill/>
                </a:uFill>
                <a:hlinkClick r:id="rId3">
                  <a:extLst>
                    <a:ext uri="{A12FA001-AC4F-418D-AE19-62706E023703}">
                      <ahyp:hlinkClr xmlns:ahyp="http://schemas.microsoft.com/office/drawing/2018/hyperlinkcolor" val="tx"/>
                    </a:ext>
                  </a:extLst>
                </a:hlinkClick>
              </a:rPr>
              <a:t> </a:t>
            </a:r>
            <a:r>
              <a:rPr lang="en" u="sng" dirty="0">
                <a:solidFill>
                  <a:srgbClr val="0563C1"/>
                </a:solidFill>
                <a:hlinkClick r:id="rId3">
                  <a:extLst>
                    <a:ext uri="{A12FA001-AC4F-418D-AE19-62706E023703}">
                      <ahyp:hlinkClr xmlns:ahyp="http://schemas.microsoft.com/office/drawing/2018/hyperlinkcolor" val="tx"/>
                    </a:ext>
                  </a:extLst>
                </a:hlinkClick>
              </a:rPr>
              <a:t>https://um-insight.net/perspectives/humpty-dumpty-can%E2%80%99t-be-put-back-together-again/</a:t>
            </a:r>
            <a:endParaRPr u="sng" dirty="0">
              <a:solidFill>
                <a:srgbClr val="0563C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 </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Greenway, Jeff. “Time to Go: Why We Must Pass the Protocol.” </a:t>
            </a:r>
            <a:r>
              <a:rPr lang="en" dirty="0" err="1">
                <a:solidFill>
                  <a:schemeClr val="dk1"/>
                </a:solidFill>
              </a:rPr>
              <a:t>Firebrandmag.com</a:t>
            </a:r>
            <a:r>
              <a:rPr lang="en" dirty="0">
                <a:solidFill>
                  <a:schemeClr val="dk1"/>
                </a:solidFill>
              </a:rPr>
              <a:t>, July 27, 2021,</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u="sng" dirty="0">
                <a:solidFill>
                  <a:srgbClr val="0563C1"/>
                </a:solidFill>
                <a:hlinkClick r:id="rId4">
                  <a:extLst>
                    <a:ext uri="{A12FA001-AC4F-418D-AE19-62706E023703}">
                      <ahyp:hlinkClr xmlns:ahyp="http://schemas.microsoft.com/office/drawing/2018/hyperlinkcolor" val="tx"/>
                    </a:ext>
                  </a:extLst>
                </a:hlinkClick>
              </a:rPr>
              <a:t>https://firebrandmag.com/articles/time-to-go-why-we-must-pass-the-protocol</a:t>
            </a:r>
            <a:endParaRPr u="sng" dirty="0">
              <a:solidFill>
                <a:srgbClr val="0563C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 </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Lambrecht, Thomas. “Primary Reasons for Separation.” </a:t>
            </a:r>
            <a:r>
              <a:rPr lang="en" dirty="0" err="1">
                <a:solidFill>
                  <a:schemeClr val="dk1"/>
                </a:solidFill>
              </a:rPr>
              <a:t>Goodnewsmag.org</a:t>
            </a:r>
            <a:r>
              <a:rPr lang="en" dirty="0">
                <a:solidFill>
                  <a:schemeClr val="dk1"/>
                </a:solidFill>
              </a:rPr>
              <a:t>, February 1, 2021,</a:t>
            </a:r>
            <a:r>
              <a:rPr lang="en" dirty="0">
                <a:solidFill>
                  <a:schemeClr val="dk1"/>
                </a:solidFill>
                <a:uFill>
                  <a:noFill/>
                </a:uFill>
                <a:hlinkClick r:id="rId5">
                  <a:extLst>
                    <a:ext uri="{A12FA001-AC4F-418D-AE19-62706E023703}">
                      <ahyp:hlinkClr xmlns:ahyp="http://schemas.microsoft.com/office/drawing/2018/hyperlinkcolor" val="tx"/>
                    </a:ext>
                  </a:extLst>
                </a:hlinkClick>
              </a:rPr>
              <a:t> </a:t>
            </a:r>
            <a:r>
              <a:rPr lang="en" u="sng" dirty="0">
                <a:solidFill>
                  <a:srgbClr val="0563C1"/>
                </a:solidFill>
                <a:hlinkClick r:id="rId5">
                  <a:extLst>
                    <a:ext uri="{A12FA001-AC4F-418D-AE19-62706E023703}">
                      <ahyp:hlinkClr xmlns:ahyp="http://schemas.microsoft.com/office/drawing/2018/hyperlinkcolor" val="tx"/>
                    </a:ext>
                  </a:extLst>
                </a:hlinkClick>
              </a:rPr>
              <a:t>https://goodnewsmag.org/244074/</a:t>
            </a:r>
            <a:r>
              <a:rPr lang="en" dirty="0">
                <a:solidFill>
                  <a:schemeClr val="dk1"/>
                </a:solidFill>
              </a:rPr>
              <a:t>, Accessed December 4, 2021.</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 </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Weil, Julie </a:t>
            </a:r>
            <a:r>
              <a:rPr lang="en" dirty="0" err="1">
                <a:solidFill>
                  <a:schemeClr val="dk1"/>
                </a:solidFill>
              </a:rPr>
              <a:t>Zauzmer</a:t>
            </a:r>
            <a:r>
              <a:rPr lang="en" dirty="0">
                <a:solidFill>
                  <a:schemeClr val="dk1"/>
                </a:solidFill>
              </a:rPr>
              <a:t>. “U.S. Methodist Leaders Lay Plans to Resist Vote Against Same Sex Marriage.” The Washington Post, March 29, 2019,</a:t>
            </a:r>
            <a:r>
              <a:rPr lang="en" dirty="0">
                <a:solidFill>
                  <a:schemeClr val="dk1"/>
                </a:solidFill>
                <a:uFill>
                  <a:noFill/>
                </a:uFill>
                <a:hlinkClick r:id="rId6">
                  <a:extLst>
                    <a:ext uri="{A12FA001-AC4F-418D-AE19-62706E023703}">
                      <ahyp:hlinkClr xmlns:ahyp="http://schemas.microsoft.com/office/drawing/2018/hyperlinkcolor" val="tx"/>
                    </a:ext>
                  </a:extLst>
                </a:hlinkClick>
              </a:rPr>
              <a:t> </a:t>
            </a:r>
            <a:r>
              <a:rPr lang="en" u="sng" dirty="0">
                <a:solidFill>
                  <a:srgbClr val="0563C1"/>
                </a:solidFill>
                <a:hlinkClick r:id="rId6">
                  <a:extLst>
                    <a:ext uri="{A12FA001-AC4F-418D-AE19-62706E023703}">
                      <ahyp:hlinkClr xmlns:ahyp="http://schemas.microsoft.com/office/drawing/2018/hyperlinkcolor" val="tx"/>
                    </a:ext>
                  </a:extLst>
                </a:hlinkClick>
              </a:rPr>
              <a:t>https://www.washingtonpost.com/religion/2019/03/29/us-methodist-leaders-lay-plans-resist-anti-gay-marriage-vote/</a:t>
            </a:r>
            <a:endParaRPr u="sng" dirty="0">
              <a:solidFill>
                <a:srgbClr val="0563C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 Includes quotes from Adam Hamilton, UMC Minister, and Bishop Sue </a:t>
            </a:r>
            <a:r>
              <a:rPr lang="en" dirty="0" err="1">
                <a:solidFill>
                  <a:schemeClr val="dk1"/>
                </a:solidFill>
              </a:rPr>
              <a:t>Haupert</a:t>
            </a:r>
            <a:r>
              <a:rPr lang="en" dirty="0">
                <a:solidFill>
                  <a:schemeClr val="dk1"/>
                </a:solidFill>
              </a:rPr>
              <a:t>-Johnson, NGUMC Bishop</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 </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“A Clear Pathway.” </a:t>
            </a:r>
            <a:r>
              <a:rPr lang="en" i="1" dirty="0">
                <a:solidFill>
                  <a:schemeClr val="dk1"/>
                </a:solidFill>
              </a:rPr>
              <a:t>At the Table with Bishop Sue</a:t>
            </a:r>
            <a:r>
              <a:rPr lang="en" dirty="0">
                <a:solidFill>
                  <a:schemeClr val="dk1"/>
                </a:solidFill>
              </a:rPr>
              <a:t> from NGUMC, January 5, 2020,</a:t>
            </a:r>
            <a:r>
              <a:rPr lang="en" dirty="0">
                <a:solidFill>
                  <a:schemeClr val="dk1"/>
                </a:solidFill>
                <a:uFill>
                  <a:noFill/>
                </a:uFill>
                <a:hlinkClick r:id="rId7">
                  <a:extLst>
                    <a:ext uri="{A12FA001-AC4F-418D-AE19-62706E023703}">
                      <ahyp:hlinkClr xmlns:ahyp="http://schemas.microsoft.com/office/drawing/2018/hyperlinkcolor" val="tx"/>
                    </a:ext>
                  </a:extLst>
                </a:hlinkClick>
              </a:rPr>
              <a:t> </a:t>
            </a:r>
            <a:r>
              <a:rPr lang="en" u="sng" dirty="0">
                <a:solidFill>
                  <a:srgbClr val="0563C1"/>
                </a:solidFill>
                <a:hlinkClick r:id="rId7">
                  <a:extLst>
                    <a:ext uri="{A12FA001-AC4F-418D-AE19-62706E023703}">
                      <ahyp:hlinkClr xmlns:ahyp="http://schemas.microsoft.com/office/drawing/2018/hyperlinkcolor" val="tx"/>
                    </a:ext>
                  </a:extLst>
                </a:hlinkClick>
              </a:rPr>
              <a:t>https://www.ngumc.org/episode-3-podcast-transcript</a:t>
            </a:r>
            <a:r>
              <a:rPr lang="en" dirty="0">
                <a:solidFill>
                  <a:schemeClr val="dk1"/>
                </a:solidFill>
              </a:rPr>
              <a:t>.</a:t>
            </a:r>
            <a:endParaRPr dirty="0">
              <a:solidFill>
                <a:schemeClr val="dk1"/>
              </a:solidFill>
            </a:endParaRPr>
          </a:p>
          <a:p>
            <a:pPr marL="0" lvl="0" indent="0" algn="l" rtl="0">
              <a:spcBef>
                <a:spcPts val="0"/>
              </a:spcBef>
              <a:spcAft>
                <a:spcPts val="0"/>
              </a:spcAft>
              <a:buNone/>
            </a:pPr>
            <a:endParaRPr dirty="0">
              <a:solidFill>
                <a:schemeClr val="dk1"/>
              </a:solidFill>
            </a:endParaRPr>
          </a:p>
        </p:txBody>
      </p:sp>
    </p:spTree>
    <p:extLst>
      <p:ext uri="{BB962C8B-B14F-4D97-AF65-F5344CB8AC3E}">
        <p14:creationId xmlns:p14="http://schemas.microsoft.com/office/powerpoint/2010/main" val="20391581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107334e2e34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107334e2e3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 u="sng" dirty="0">
              <a:solidFill>
                <a:schemeClr val="dk1"/>
              </a:solidFil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31495107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f1136a80ff_0_18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f1136a80ff_0_18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 u="sng" dirty="0">
                <a:solidFill>
                  <a:schemeClr val="dk1"/>
                </a:solidFill>
              </a:rPr>
              <a:t>Speaker’s Notes</a:t>
            </a:r>
          </a:p>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f795124c64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f795124c64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Speaker Notes: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This presentation is designed to inform and educate, not to persuade.</a:t>
            </a:r>
          </a:p>
          <a:p>
            <a:pPr marL="0" lvl="0" indent="0" algn="l" rtl="0">
              <a:spcBef>
                <a:spcPts val="0"/>
              </a:spcBef>
              <a:spcAft>
                <a:spcPts val="0"/>
              </a:spcAft>
              <a:buNone/>
            </a:pPr>
            <a:r>
              <a:rPr lang="en" dirty="0"/>
              <a:t>All of the information presented has a correlating citation or reference.</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d91e1f37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d91e1f37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marR="0" lvl="0" indent="0" algn="l" defTabSz="914400" rtl="0" eaLnBrk="1" fontAlgn="auto" latinLnBrk="0" hangingPunct="1">
              <a:lnSpc>
                <a:spcPct val="100000"/>
              </a:lnSpc>
              <a:spcBef>
                <a:spcPts val="0"/>
              </a:spcBef>
              <a:spcAft>
                <a:spcPts val="0"/>
              </a:spcAft>
              <a:buClr>
                <a:srgbClr val="000000"/>
              </a:buClr>
              <a:buSzPts val="1400"/>
              <a:buFontTx/>
              <a:buNone/>
              <a:tabLst/>
              <a:defRPr/>
            </a:pPr>
            <a:endParaRPr lang="en-US" sz="1100" b="0" i="0" u="none" strike="noStrike" cap="none" dirty="0">
              <a:solidFill>
                <a:srgbClr val="000000"/>
              </a:solidFill>
              <a:effectLst/>
              <a:latin typeface="Arial"/>
              <a:cs typeface="Arial"/>
              <a:sym typeface="Arial"/>
            </a:endParaRPr>
          </a:p>
          <a:p>
            <a:pPr marL="139700" marR="0" lvl="0" indent="0" algn="l" defTabSz="914400" rtl="0" eaLnBrk="1" fontAlgn="auto" latinLnBrk="0" hangingPunct="1">
              <a:lnSpc>
                <a:spcPct val="100000"/>
              </a:lnSpc>
              <a:spcBef>
                <a:spcPts val="0"/>
              </a:spcBef>
              <a:spcAft>
                <a:spcPts val="0"/>
              </a:spcAft>
              <a:buClr>
                <a:srgbClr val="000000"/>
              </a:buClr>
              <a:buSzPts val="1400"/>
              <a:buFontTx/>
              <a:buNone/>
              <a:tabLst/>
              <a:defRPr/>
            </a:pPr>
            <a:r>
              <a:rPr lang="en-US" u="sng" dirty="0"/>
              <a:t>References &amp; Citations</a:t>
            </a:r>
          </a:p>
          <a:p>
            <a:pPr marL="139700" indent="0">
              <a:buFontTx/>
              <a:buNone/>
            </a:pPr>
            <a:endParaRPr lang="en-US" sz="1100" b="0" i="0" u="none" strike="noStrike" cap="none" dirty="0">
              <a:solidFill>
                <a:srgbClr val="000000"/>
              </a:solidFill>
              <a:effectLst/>
              <a:latin typeface="Arial"/>
              <a:ea typeface="Arial"/>
              <a:cs typeface="Arial"/>
              <a:sym typeface="Arial"/>
            </a:endParaRPr>
          </a:p>
          <a:p>
            <a:pPr marL="139700" indent="0">
              <a:buFontTx/>
              <a:buNone/>
            </a:pPr>
            <a:r>
              <a:rPr lang="en-US" sz="1100" b="0" i="0" u="none" strike="noStrike" cap="none" dirty="0">
                <a:solidFill>
                  <a:srgbClr val="000000"/>
                </a:solidFill>
                <a:effectLst/>
                <a:latin typeface="Arial"/>
                <a:ea typeface="Arial"/>
                <a:cs typeface="Arial"/>
                <a:sym typeface="Arial"/>
              </a:rPr>
              <a:t>Allen, Wesley. “Humpty Dumpty Can’t Be Put Back Together Again: Why the United Methodist Church Must Split.” Um-insight.net, March 28, 2019, </a:t>
            </a:r>
            <a:r>
              <a:rPr lang="en-US" sz="1100" b="0" i="0" u="sng" strike="noStrike" cap="none" dirty="0">
                <a:solidFill>
                  <a:srgbClr val="000000"/>
                </a:solidFill>
                <a:effectLst/>
                <a:latin typeface="Arial"/>
                <a:ea typeface="Arial"/>
                <a:cs typeface="Arial"/>
                <a:sym typeface="Arial"/>
                <a:hlinkClick r:id="rId3"/>
              </a:rPr>
              <a:t>https://um-insight.net/perspectives/humpty-dumpty-can%E2%80%99t-be-put-back-together-again/</a:t>
            </a:r>
            <a:endParaRPr lang="en-US" sz="1100" b="0" i="0" u="none" strike="noStrike" cap="none" dirty="0">
              <a:solidFill>
                <a:srgbClr val="000000"/>
              </a:solidFill>
              <a:effectLst/>
              <a:latin typeface="Arial"/>
              <a:ea typeface="Arial"/>
              <a:cs typeface="Arial"/>
              <a:sym typeface="Arial"/>
            </a:endParaRPr>
          </a:p>
          <a:p>
            <a:pPr marL="139700" indent="0">
              <a:buFontTx/>
              <a:buNone/>
            </a:pPr>
            <a:r>
              <a:rPr lang="en-US" sz="1100" b="0" i="0" u="none" strike="noStrike" cap="none" dirty="0">
                <a:solidFill>
                  <a:srgbClr val="000000"/>
                </a:solidFill>
                <a:effectLst/>
                <a:latin typeface="Arial"/>
                <a:ea typeface="Arial"/>
                <a:cs typeface="Arial"/>
                <a:sym typeface="Arial"/>
              </a:rPr>
              <a:t> </a:t>
            </a:r>
          </a:p>
          <a:p>
            <a:pPr marL="139700" indent="0">
              <a:buFontTx/>
              <a:buNone/>
            </a:pPr>
            <a:r>
              <a:rPr lang="en-US" sz="1100" b="0" i="0" u="none" strike="noStrike" cap="none" dirty="0">
                <a:solidFill>
                  <a:srgbClr val="000000"/>
                </a:solidFill>
                <a:effectLst/>
                <a:latin typeface="Arial"/>
                <a:ea typeface="Arial"/>
                <a:cs typeface="Arial"/>
                <a:sym typeface="Arial"/>
              </a:rPr>
              <a:t>Greenway, Jeff. “Time to Go: Why We Must Pass the Protocol.” Firebrandmag.com, July 27, 2021, </a:t>
            </a:r>
          </a:p>
          <a:p>
            <a:pPr marL="139700" indent="0">
              <a:buFontTx/>
              <a:buNone/>
            </a:pPr>
            <a:r>
              <a:rPr lang="en-US" sz="1100" b="0" i="0" u="sng" strike="noStrike" cap="none" dirty="0">
                <a:solidFill>
                  <a:srgbClr val="000000"/>
                </a:solidFill>
                <a:effectLst/>
                <a:latin typeface="Arial"/>
                <a:ea typeface="Arial"/>
                <a:cs typeface="Arial"/>
                <a:sym typeface="Arial"/>
                <a:hlinkClick r:id="rId4"/>
              </a:rPr>
              <a:t>https://firebrandmag.com/articles/time-to-go-why-we-must-pass-the-protoco</a:t>
            </a:r>
            <a:r>
              <a:rPr lang="en-US" sz="1100" b="0" i="0" u="none" strike="noStrike" cap="none" dirty="0">
                <a:solidFill>
                  <a:srgbClr val="000000"/>
                </a:solidFill>
                <a:effectLst/>
                <a:latin typeface="Arial"/>
                <a:ea typeface="Arial"/>
                <a:cs typeface="Arial"/>
                <a:sym typeface="Arial"/>
              </a:rPr>
              <a:t> </a:t>
            </a:r>
          </a:p>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f1136a80ff_0_8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f1136a80ff_0_8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r>
              <a:rPr lang="en" dirty="0"/>
              <a:t>References &amp; Citations</a:t>
            </a:r>
            <a:endParaRPr dirty="0"/>
          </a:p>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dirty="0"/>
          </a:p>
          <a:p>
            <a:pPr marL="0" lvl="0" indent="0" algn="l" rtl="0">
              <a:spcBef>
                <a:spcPts val="0"/>
              </a:spcBef>
              <a:spcAft>
                <a:spcPts val="0"/>
              </a:spcAft>
              <a:buNone/>
            </a:pPr>
            <a:r>
              <a:rPr lang="en-US" dirty="0"/>
              <a:t>References &amp; Citations</a:t>
            </a:r>
          </a:p>
          <a:p>
            <a:r>
              <a:rPr lang="en-US" dirty="0"/>
              <a:t>https://www.ajc.com/news/local/bishop-town-hall-there-will-always-united-methodist-church/toHFglDsFOL7P4oGizwEnK/</a:t>
            </a:r>
          </a:p>
          <a:p>
            <a:endParaRPr lang="en-US" dirty="0"/>
          </a:p>
          <a:p>
            <a:r>
              <a:rPr lang="en-US" sz="1100" b="0" i="0" u="none" strike="noStrike" cap="none" dirty="0">
                <a:solidFill>
                  <a:srgbClr val="000000"/>
                </a:solidFill>
                <a:effectLst/>
                <a:latin typeface="Arial"/>
                <a:ea typeface="Arial"/>
                <a:cs typeface="Arial"/>
                <a:sym typeface="Arial"/>
              </a:rPr>
              <a:t>Wolsey, Roger. “16 Ways Progressive Christians Interpret the Bible.” Um-insight.net, March 19, 2019, </a:t>
            </a:r>
            <a:r>
              <a:rPr lang="en-US" sz="1100" b="0" i="0" u="sng" strike="noStrike" cap="none" dirty="0">
                <a:solidFill>
                  <a:srgbClr val="000000"/>
                </a:solidFill>
                <a:effectLst/>
                <a:latin typeface="Arial"/>
                <a:ea typeface="Arial"/>
                <a:cs typeface="Arial"/>
                <a:sym typeface="Arial"/>
                <a:hlinkClick r:id="rId3"/>
              </a:rPr>
              <a:t>https://um-insight.net/perspectives/16-ways-progressive-christians-interpret-the-bible/</a:t>
            </a:r>
            <a:r>
              <a:rPr lang="en-US" sz="1100" b="0" i="0" u="none" strike="noStrike" cap="none" dirty="0">
                <a:solidFill>
                  <a:srgbClr val="000000"/>
                </a:solidFill>
                <a:effectLst/>
                <a:latin typeface="Arial"/>
                <a:ea typeface="Arial"/>
                <a:cs typeface="Arial"/>
                <a:sym typeface="Arial"/>
              </a:rPr>
              <a:t>, Accessed December 4, 2021.</a:t>
            </a:r>
          </a:p>
          <a:p>
            <a:r>
              <a:rPr lang="en-US" sz="1100" b="0" i="0" u="none" strike="noStrike" cap="none" dirty="0">
                <a:solidFill>
                  <a:srgbClr val="000000"/>
                </a:solidFill>
                <a:effectLst/>
                <a:latin typeface="Arial"/>
                <a:ea typeface="Arial"/>
                <a:cs typeface="Arial"/>
                <a:sym typeface="Arial"/>
              </a:rPr>
              <a:t>Lomperis, John. “Karen Oliveto’s Theology of Criticizing Jesus, Defending Demon Possession.” JuicyEcumenism.com, July 16, 2016, </a:t>
            </a:r>
            <a:r>
              <a:rPr lang="en-US" sz="1100" b="0" i="0" u="sng" strike="noStrike" cap="none" dirty="0">
                <a:solidFill>
                  <a:srgbClr val="000000"/>
                </a:solidFill>
                <a:effectLst/>
                <a:latin typeface="Arial"/>
                <a:ea typeface="Arial"/>
                <a:cs typeface="Arial"/>
                <a:sym typeface="Arial"/>
                <a:hlinkClick r:id="rId4"/>
              </a:rPr>
              <a:t>https://juicyecumenism.com/2016/07/16/karen-olivetos-theology-criticizing-jesus-defending-demon-possession/</a:t>
            </a:r>
            <a:r>
              <a:rPr lang="en-US" sz="1100" b="0" i="0" u="none" strike="noStrike" cap="none" dirty="0">
                <a:solidFill>
                  <a:srgbClr val="000000"/>
                </a:solidFill>
                <a:effectLst/>
                <a:latin typeface="Arial"/>
                <a:ea typeface="Arial"/>
                <a:cs typeface="Arial"/>
                <a:sym typeface="Arial"/>
              </a:rPr>
              <a:t>, Accessed December 4, 2021.</a:t>
            </a:r>
          </a:p>
          <a:p>
            <a:endParaRPr lang="en-US" dirty="0"/>
          </a:p>
        </p:txBody>
      </p:sp>
    </p:spTree>
    <p:extLst>
      <p:ext uri="{BB962C8B-B14F-4D97-AF65-F5344CB8AC3E}">
        <p14:creationId xmlns:p14="http://schemas.microsoft.com/office/powerpoint/2010/main" val="1599793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f795124c64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f795124c64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lang="en" u="sng"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lang="en" u="sng"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u="sng" dirty="0">
                <a:solidFill>
                  <a:schemeClr val="dk1"/>
                </a:solidFill>
              </a:rPr>
              <a:t>References &amp; Citations</a:t>
            </a:r>
            <a:endParaRPr u="sng" dirty="0">
              <a:solidFill>
                <a:schemeClr val="dk1"/>
              </a:solidFill>
            </a:endParaRPr>
          </a:p>
          <a:p>
            <a:pPr marL="0" lvl="0" indent="0" algn="just" rtl="0">
              <a:lnSpc>
                <a:spcPct val="115000"/>
              </a:lnSpc>
              <a:spcBef>
                <a:spcPts val="0"/>
              </a:spcBef>
              <a:spcAft>
                <a:spcPts val="0"/>
              </a:spcAft>
              <a:buClr>
                <a:schemeClr val="dk1"/>
              </a:buClr>
              <a:buSzPts val="1100"/>
              <a:buFont typeface="Arial"/>
              <a:buNone/>
            </a:pPr>
            <a:r>
              <a:rPr lang="en" dirty="0">
                <a:solidFill>
                  <a:schemeClr val="dk1"/>
                </a:solidFill>
              </a:rPr>
              <a:t>Genesis 1:27-28 </a:t>
            </a:r>
            <a:r>
              <a:rPr lang="en" dirty="0">
                <a:solidFill>
                  <a:schemeClr val="dk1"/>
                </a:solidFill>
                <a:latin typeface="Times New Roman"/>
                <a:ea typeface="Times New Roman"/>
                <a:cs typeface="Times New Roman"/>
                <a:sym typeface="Times New Roman"/>
              </a:rPr>
              <a:t>·</a:t>
            </a:r>
            <a:r>
              <a:rPr lang="en" dirty="0">
                <a:solidFill>
                  <a:schemeClr val="dk1"/>
                </a:solidFill>
              </a:rPr>
              <a:t> Genesis 2:23-24 </a:t>
            </a:r>
            <a:r>
              <a:rPr lang="en" dirty="0">
                <a:solidFill>
                  <a:schemeClr val="dk1"/>
                </a:solidFill>
                <a:latin typeface="Times New Roman"/>
                <a:ea typeface="Times New Roman"/>
                <a:cs typeface="Times New Roman"/>
                <a:sym typeface="Times New Roman"/>
              </a:rPr>
              <a:t>·</a:t>
            </a:r>
            <a:r>
              <a:rPr lang="en" dirty="0">
                <a:solidFill>
                  <a:schemeClr val="dk1"/>
                </a:solidFill>
              </a:rPr>
              <a:t> Leviticus 18 </a:t>
            </a:r>
            <a:r>
              <a:rPr lang="en" dirty="0">
                <a:solidFill>
                  <a:schemeClr val="dk1"/>
                </a:solidFill>
                <a:latin typeface="Times New Roman"/>
                <a:ea typeface="Times New Roman"/>
                <a:cs typeface="Times New Roman"/>
                <a:sym typeface="Times New Roman"/>
              </a:rPr>
              <a:t>·</a:t>
            </a:r>
            <a:r>
              <a:rPr lang="en" dirty="0">
                <a:solidFill>
                  <a:schemeClr val="dk1"/>
                </a:solidFill>
              </a:rPr>
              <a:t> Leviticus 20:13 </a:t>
            </a:r>
            <a:r>
              <a:rPr lang="en" dirty="0">
                <a:solidFill>
                  <a:schemeClr val="dk1"/>
                </a:solidFill>
                <a:latin typeface="Times New Roman"/>
                <a:ea typeface="Times New Roman"/>
                <a:cs typeface="Times New Roman"/>
                <a:sym typeface="Times New Roman"/>
              </a:rPr>
              <a:t>·</a:t>
            </a:r>
            <a:r>
              <a:rPr lang="en" dirty="0">
                <a:solidFill>
                  <a:schemeClr val="dk1"/>
                </a:solidFill>
              </a:rPr>
              <a:t> Leviticus 20:18 </a:t>
            </a:r>
            <a:r>
              <a:rPr lang="en" dirty="0">
                <a:solidFill>
                  <a:schemeClr val="dk1"/>
                </a:solidFill>
                <a:latin typeface="Times New Roman"/>
                <a:ea typeface="Times New Roman"/>
                <a:cs typeface="Times New Roman"/>
                <a:sym typeface="Times New Roman"/>
              </a:rPr>
              <a:t>·</a:t>
            </a:r>
            <a:r>
              <a:rPr lang="en" dirty="0">
                <a:solidFill>
                  <a:schemeClr val="dk1"/>
                </a:solidFill>
              </a:rPr>
              <a:t> Matthew 19:4-6 </a:t>
            </a:r>
            <a:r>
              <a:rPr lang="en" dirty="0">
                <a:solidFill>
                  <a:schemeClr val="dk1"/>
                </a:solidFill>
                <a:latin typeface="Times New Roman"/>
                <a:ea typeface="Times New Roman"/>
                <a:cs typeface="Times New Roman"/>
                <a:sym typeface="Times New Roman"/>
              </a:rPr>
              <a:t>·</a:t>
            </a:r>
            <a:r>
              <a:rPr lang="en" dirty="0">
                <a:solidFill>
                  <a:schemeClr val="dk1"/>
                </a:solidFill>
              </a:rPr>
              <a:t> Mark 10:6 </a:t>
            </a:r>
            <a:r>
              <a:rPr lang="en" dirty="0">
                <a:solidFill>
                  <a:schemeClr val="dk1"/>
                </a:solidFill>
                <a:latin typeface="Times New Roman"/>
                <a:ea typeface="Times New Roman"/>
                <a:cs typeface="Times New Roman"/>
                <a:sym typeface="Times New Roman"/>
              </a:rPr>
              <a:t>·</a:t>
            </a:r>
            <a:endParaRPr dirty="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1 Corinthians 6:9-11 </a:t>
            </a:r>
            <a:r>
              <a:rPr lang="en" dirty="0">
                <a:solidFill>
                  <a:schemeClr val="dk1"/>
                </a:solidFill>
                <a:latin typeface="Times New Roman"/>
                <a:ea typeface="Times New Roman"/>
                <a:cs typeface="Times New Roman"/>
                <a:sym typeface="Times New Roman"/>
              </a:rPr>
              <a:t>·</a:t>
            </a:r>
            <a:r>
              <a:rPr lang="en" dirty="0">
                <a:solidFill>
                  <a:schemeClr val="dk1"/>
                </a:solidFill>
              </a:rPr>
              <a:t> 1 Thessalonians 4:3-8 </a:t>
            </a:r>
            <a:r>
              <a:rPr lang="en" dirty="0">
                <a:solidFill>
                  <a:schemeClr val="dk1"/>
                </a:solidFill>
                <a:latin typeface="Times New Roman"/>
                <a:ea typeface="Times New Roman"/>
                <a:cs typeface="Times New Roman"/>
                <a:sym typeface="Times New Roman"/>
              </a:rPr>
              <a:t>·</a:t>
            </a:r>
            <a:r>
              <a:rPr lang="en" dirty="0">
                <a:solidFill>
                  <a:schemeClr val="dk1"/>
                </a:solidFill>
              </a:rPr>
              <a:t> 1 Timothy 1:8-11</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 </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United Methodist Church. </a:t>
            </a:r>
            <a:r>
              <a:rPr lang="en" i="1" dirty="0">
                <a:solidFill>
                  <a:schemeClr val="dk1"/>
                </a:solidFill>
              </a:rPr>
              <a:t>The Book of Discipline of The United Methodist Church 2016</a:t>
            </a:r>
            <a:r>
              <a:rPr lang="en" dirty="0">
                <a:solidFill>
                  <a:schemeClr val="dk1"/>
                </a:solidFill>
              </a:rPr>
              <a:t>. The United Methodist Publishing House, 2016.</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 </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Allen, Wesley. “</a:t>
            </a:r>
            <a:r>
              <a:rPr lang="en" dirty="0" err="1">
                <a:solidFill>
                  <a:schemeClr val="dk1"/>
                </a:solidFill>
              </a:rPr>
              <a:t>Humpty</a:t>
            </a:r>
            <a:r>
              <a:rPr lang="en" dirty="0">
                <a:solidFill>
                  <a:schemeClr val="dk1"/>
                </a:solidFill>
              </a:rPr>
              <a:t> Dumpty Can’t Be Put Back Together Again: Why the United Methodist Church Must Split.” Um-</a:t>
            </a:r>
            <a:r>
              <a:rPr lang="en" dirty="0" err="1">
                <a:solidFill>
                  <a:schemeClr val="dk1"/>
                </a:solidFill>
              </a:rPr>
              <a:t>insight.net</a:t>
            </a:r>
            <a:r>
              <a:rPr lang="en" dirty="0">
                <a:solidFill>
                  <a:schemeClr val="dk1"/>
                </a:solidFill>
              </a:rPr>
              <a:t>, March 28, 2019,</a:t>
            </a:r>
            <a:r>
              <a:rPr lang="en" dirty="0">
                <a:solidFill>
                  <a:schemeClr val="dk1"/>
                </a:solidFill>
                <a:uFill>
                  <a:noFill/>
                </a:uFill>
                <a:hlinkClick r:id="rId3">
                  <a:extLst>
                    <a:ext uri="{A12FA001-AC4F-418D-AE19-62706E023703}">
                      <ahyp:hlinkClr xmlns:ahyp="http://schemas.microsoft.com/office/drawing/2018/hyperlinkcolor" val="tx"/>
                    </a:ext>
                  </a:extLst>
                </a:hlinkClick>
              </a:rPr>
              <a:t> </a:t>
            </a:r>
            <a:r>
              <a:rPr lang="en" u="sng" dirty="0">
                <a:solidFill>
                  <a:srgbClr val="0563C1"/>
                </a:solidFill>
                <a:hlinkClick r:id="rId3">
                  <a:extLst>
                    <a:ext uri="{A12FA001-AC4F-418D-AE19-62706E023703}">
                      <ahyp:hlinkClr xmlns:ahyp="http://schemas.microsoft.com/office/drawing/2018/hyperlinkcolor" val="tx"/>
                    </a:ext>
                  </a:extLst>
                </a:hlinkClick>
              </a:rPr>
              <a:t>https://um-insight.net/perspectives/humpty-dumpty-can%E2%80%99t-be-put-back-together-again/</a:t>
            </a:r>
            <a:endParaRPr u="sng" dirty="0">
              <a:solidFill>
                <a:srgbClr val="0563C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 </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Greenway, Jeff. “Time to Go: Why We Must Pass the Protocol.” </a:t>
            </a:r>
            <a:r>
              <a:rPr lang="en" dirty="0" err="1">
                <a:solidFill>
                  <a:schemeClr val="dk1"/>
                </a:solidFill>
              </a:rPr>
              <a:t>Firebrandmag.com</a:t>
            </a:r>
            <a:r>
              <a:rPr lang="en" dirty="0">
                <a:solidFill>
                  <a:schemeClr val="dk1"/>
                </a:solidFill>
              </a:rPr>
              <a:t>, July 27, 2021,</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u="sng" dirty="0">
                <a:solidFill>
                  <a:srgbClr val="0563C1"/>
                </a:solidFill>
                <a:hlinkClick r:id="rId4">
                  <a:extLst>
                    <a:ext uri="{A12FA001-AC4F-418D-AE19-62706E023703}">
                      <ahyp:hlinkClr xmlns:ahyp="http://schemas.microsoft.com/office/drawing/2018/hyperlinkcolor" val="tx"/>
                    </a:ext>
                  </a:extLst>
                </a:hlinkClick>
              </a:rPr>
              <a:t>https://firebrandmag.com/articles/time-to-go-why-we-must-pass-the-protocol</a:t>
            </a:r>
            <a:endParaRPr u="sng" dirty="0">
              <a:solidFill>
                <a:srgbClr val="0563C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 </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err="1">
                <a:solidFill>
                  <a:schemeClr val="dk1"/>
                </a:solidFill>
              </a:rPr>
              <a:t>Haupert</a:t>
            </a:r>
            <a:r>
              <a:rPr lang="en" dirty="0">
                <a:solidFill>
                  <a:schemeClr val="dk1"/>
                </a:solidFill>
              </a:rPr>
              <a:t>-Johnson, Sue and Martin, Bill. “Love is Making Room: Reclaiming the Welcoming Table.” North Georgia Conference of the United Methodist Church, April 2021.</a:t>
            </a:r>
            <a:r>
              <a:rPr lang="en" dirty="0">
                <a:solidFill>
                  <a:schemeClr val="dk1"/>
                </a:solidFill>
                <a:uFill>
                  <a:noFill/>
                </a:uFill>
                <a:hlinkClick r:id="rId5">
                  <a:extLst>
                    <a:ext uri="{A12FA001-AC4F-418D-AE19-62706E023703}">
                      <ahyp:hlinkClr xmlns:ahyp="http://schemas.microsoft.com/office/drawing/2018/hyperlinkcolor" val="tx"/>
                    </a:ext>
                  </a:extLst>
                </a:hlinkClick>
              </a:rPr>
              <a:t> </a:t>
            </a:r>
            <a:r>
              <a:rPr lang="en" u="sng" dirty="0">
                <a:solidFill>
                  <a:srgbClr val="0563C1"/>
                </a:solidFill>
                <a:hlinkClick r:id="rId5">
                  <a:extLst>
                    <a:ext uri="{A12FA001-AC4F-418D-AE19-62706E023703}">
                      <ahyp:hlinkClr xmlns:ahyp="http://schemas.microsoft.com/office/drawing/2018/hyperlinkcolor" val="tx"/>
                    </a:ext>
                  </a:extLst>
                </a:hlinkClick>
              </a:rPr>
              <a:t>https://northga-email.brtapp.com/files/fileslibrary/bishop/welcoming+table+vision+guide.pdf</a:t>
            </a:r>
            <a:endParaRPr u="sng" dirty="0">
              <a:solidFill>
                <a:srgbClr val="0563C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 </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Lambrecht, Thomas. “Primary Reasons for Separation.” </a:t>
            </a:r>
            <a:r>
              <a:rPr lang="en" dirty="0" err="1">
                <a:solidFill>
                  <a:schemeClr val="dk1"/>
                </a:solidFill>
              </a:rPr>
              <a:t>Goodnewsmag.org</a:t>
            </a:r>
            <a:r>
              <a:rPr lang="en" dirty="0">
                <a:solidFill>
                  <a:schemeClr val="dk1"/>
                </a:solidFill>
              </a:rPr>
              <a:t>, February 1, 2021,</a:t>
            </a:r>
            <a:r>
              <a:rPr lang="en" dirty="0">
                <a:solidFill>
                  <a:schemeClr val="dk1"/>
                </a:solidFill>
                <a:uFill>
                  <a:noFill/>
                </a:uFill>
                <a:hlinkClick r:id="rId6">
                  <a:extLst>
                    <a:ext uri="{A12FA001-AC4F-418D-AE19-62706E023703}">
                      <ahyp:hlinkClr xmlns:ahyp="http://schemas.microsoft.com/office/drawing/2018/hyperlinkcolor" val="tx"/>
                    </a:ext>
                  </a:extLst>
                </a:hlinkClick>
              </a:rPr>
              <a:t> </a:t>
            </a:r>
            <a:r>
              <a:rPr lang="en" u="sng" dirty="0">
                <a:solidFill>
                  <a:srgbClr val="0563C1"/>
                </a:solidFill>
                <a:hlinkClick r:id="rId6">
                  <a:extLst>
                    <a:ext uri="{A12FA001-AC4F-418D-AE19-62706E023703}">
                      <ahyp:hlinkClr xmlns:ahyp="http://schemas.microsoft.com/office/drawing/2018/hyperlinkcolor" val="tx"/>
                    </a:ext>
                  </a:extLst>
                </a:hlinkClick>
              </a:rPr>
              <a:t>https://goodnewsmag.org/244074/</a:t>
            </a:r>
            <a:r>
              <a:rPr lang="en" dirty="0">
                <a:solidFill>
                  <a:schemeClr val="dk1"/>
                </a:solidFill>
              </a:rPr>
              <a:t>, Accessed December 4, 2021.</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 </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Weil, Julie </a:t>
            </a:r>
            <a:r>
              <a:rPr lang="en" dirty="0" err="1">
                <a:solidFill>
                  <a:schemeClr val="dk1"/>
                </a:solidFill>
              </a:rPr>
              <a:t>Zauzmer</a:t>
            </a:r>
            <a:r>
              <a:rPr lang="en" dirty="0">
                <a:solidFill>
                  <a:schemeClr val="dk1"/>
                </a:solidFill>
              </a:rPr>
              <a:t>. “U.S. Methodist Leaders Lay Plans to Resist Vote Against Same Sex Marriage.” The Washington Post, March 29, 2019,</a:t>
            </a:r>
            <a:r>
              <a:rPr lang="en" dirty="0">
                <a:solidFill>
                  <a:schemeClr val="dk1"/>
                </a:solidFill>
                <a:uFill>
                  <a:noFill/>
                </a:uFill>
                <a:hlinkClick r:id="rId7">
                  <a:extLst>
                    <a:ext uri="{A12FA001-AC4F-418D-AE19-62706E023703}">
                      <ahyp:hlinkClr xmlns:ahyp="http://schemas.microsoft.com/office/drawing/2018/hyperlinkcolor" val="tx"/>
                    </a:ext>
                  </a:extLst>
                </a:hlinkClick>
              </a:rPr>
              <a:t> </a:t>
            </a:r>
            <a:r>
              <a:rPr lang="en" u="sng" dirty="0">
                <a:solidFill>
                  <a:srgbClr val="0563C1"/>
                </a:solidFill>
                <a:hlinkClick r:id="rId7">
                  <a:extLst>
                    <a:ext uri="{A12FA001-AC4F-418D-AE19-62706E023703}">
                      <ahyp:hlinkClr xmlns:ahyp="http://schemas.microsoft.com/office/drawing/2018/hyperlinkcolor" val="tx"/>
                    </a:ext>
                  </a:extLst>
                </a:hlinkClick>
              </a:rPr>
              <a:t>https://www.washingtonpost.com/religion/2019/03/29/us-methodist-leaders-lay-plans-resist-anti-gay-marriage-vote/</a:t>
            </a:r>
            <a:endParaRPr u="sng" dirty="0">
              <a:solidFill>
                <a:srgbClr val="0563C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 Includes quotes from Adam Hamilton, UMC Minister, and Bishop Sue </a:t>
            </a:r>
            <a:r>
              <a:rPr lang="en" dirty="0" err="1">
                <a:solidFill>
                  <a:schemeClr val="dk1"/>
                </a:solidFill>
              </a:rPr>
              <a:t>Haupert</a:t>
            </a:r>
            <a:r>
              <a:rPr lang="en" dirty="0">
                <a:solidFill>
                  <a:schemeClr val="dk1"/>
                </a:solidFill>
              </a:rPr>
              <a:t>-Johnson, NGUMC Bishop</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 </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Dialogue In Biblical Interpretation: Parts 1 and 2 (Kevin Watson &amp; Kendall </a:t>
            </a:r>
            <a:r>
              <a:rPr lang="en" dirty="0" err="1">
                <a:solidFill>
                  <a:schemeClr val="dk1"/>
                </a:solidFill>
              </a:rPr>
              <a:t>Soulen</a:t>
            </a:r>
            <a:r>
              <a:rPr lang="en" dirty="0">
                <a:solidFill>
                  <a:schemeClr val="dk1"/>
                </a:solidFill>
              </a:rPr>
              <a:t>)</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u="sng" dirty="0">
                <a:solidFill>
                  <a:srgbClr val="0563C1"/>
                </a:solidFill>
                <a:hlinkClick r:id="rId8">
                  <a:extLst>
                    <a:ext uri="{A12FA001-AC4F-418D-AE19-62706E023703}">
                      <ahyp:hlinkClr xmlns:ahyp="http://schemas.microsoft.com/office/drawing/2018/hyperlinkcolor" val="tx"/>
                    </a:ext>
                  </a:extLst>
                </a:hlinkClick>
              </a:rPr>
              <a:t>https://www.youtube.com/watch?v=XkNCmsatTlE</a:t>
            </a:r>
            <a:endParaRPr u="sng" dirty="0">
              <a:solidFill>
                <a:srgbClr val="0563C1"/>
              </a:solidFill>
            </a:endParaRPr>
          </a:p>
          <a:p>
            <a:pPr marL="0" lvl="0" indent="0" algn="l" rtl="0">
              <a:lnSpc>
                <a:spcPct val="115000"/>
              </a:lnSpc>
              <a:spcBef>
                <a:spcPts val="0"/>
              </a:spcBef>
              <a:spcAft>
                <a:spcPts val="0"/>
              </a:spcAft>
              <a:buClr>
                <a:schemeClr val="dk1"/>
              </a:buClr>
              <a:buSzPts val="1100"/>
              <a:buFont typeface="Arial"/>
              <a:buNone/>
            </a:pPr>
            <a:r>
              <a:rPr lang="en" u="sng" dirty="0">
                <a:solidFill>
                  <a:srgbClr val="0563C1"/>
                </a:solidFill>
                <a:hlinkClick r:id="rId9">
                  <a:extLst>
                    <a:ext uri="{A12FA001-AC4F-418D-AE19-62706E023703}">
                      <ahyp:hlinkClr xmlns:ahyp="http://schemas.microsoft.com/office/drawing/2018/hyperlinkcolor" val="tx"/>
                    </a:ext>
                  </a:extLst>
                </a:hlinkClick>
              </a:rPr>
              <a:t>https://www.youtube.com/watch?v=bLJqCdTOSaU</a:t>
            </a:r>
            <a:endParaRPr u="sng" dirty="0">
              <a:solidFill>
                <a:srgbClr val="0563C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f795124c64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f795124c64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lang="en" u="sng"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lang="en" u="sng"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u="sng" dirty="0">
                <a:solidFill>
                  <a:schemeClr val="dk1"/>
                </a:solidFill>
              </a:rPr>
              <a:t>References &amp; Citations</a:t>
            </a:r>
            <a:endParaRPr u="sng" dirty="0">
              <a:solidFill>
                <a:schemeClr val="dk1"/>
              </a:solidFill>
            </a:endParaRPr>
          </a:p>
          <a:p>
            <a:pPr marL="0" lvl="0" indent="0" algn="just" rtl="0">
              <a:lnSpc>
                <a:spcPct val="115000"/>
              </a:lnSpc>
              <a:spcBef>
                <a:spcPts val="0"/>
              </a:spcBef>
              <a:spcAft>
                <a:spcPts val="0"/>
              </a:spcAft>
              <a:buClr>
                <a:schemeClr val="dk1"/>
              </a:buClr>
              <a:buSzPts val="1100"/>
              <a:buFont typeface="Arial"/>
              <a:buNone/>
            </a:pPr>
            <a:r>
              <a:rPr lang="en" dirty="0">
                <a:solidFill>
                  <a:schemeClr val="dk1"/>
                </a:solidFill>
              </a:rPr>
              <a:t>Genesis 1:27-28 </a:t>
            </a:r>
            <a:r>
              <a:rPr lang="en" dirty="0">
                <a:solidFill>
                  <a:schemeClr val="dk1"/>
                </a:solidFill>
                <a:latin typeface="Times New Roman"/>
                <a:ea typeface="Times New Roman"/>
                <a:cs typeface="Times New Roman"/>
                <a:sym typeface="Times New Roman"/>
              </a:rPr>
              <a:t>·</a:t>
            </a:r>
            <a:r>
              <a:rPr lang="en" dirty="0">
                <a:solidFill>
                  <a:schemeClr val="dk1"/>
                </a:solidFill>
              </a:rPr>
              <a:t> Genesis 2:23-24 </a:t>
            </a:r>
            <a:r>
              <a:rPr lang="en" dirty="0">
                <a:solidFill>
                  <a:schemeClr val="dk1"/>
                </a:solidFill>
                <a:latin typeface="Times New Roman"/>
                <a:ea typeface="Times New Roman"/>
                <a:cs typeface="Times New Roman"/>
                <a:sym typeface="Times New Roman"/>
              </a:rPr>
              <a:t>·</a:t>
            </a:r>
            <a:r>
              <a:rPr lang="en" dirty="0">
                <a:solidFill>
                  <a:schemeClr val="dk1"/>
                </a:solidFill>
              </a:rPr>
              <a:t> Leviticus 18 </a:t>
            </a:r>
            <a:r>
              <a:rPr lang="en" dirty="0">
                <a:solidFill>
                  <a:schemeClr val="dk1"/>
                </a:solidFill>
                <a:latin typeface="Times New Roman"/>
                <a:ea typeface="Times New Roman"/>
                <a:cs typeface="Times New Roman"/>
                <a:sym typeface="Times New Roman"/>
              </a:rPr>
              <a:t>·</a:t>
            </a:r>
            <a:r>
              <a:rPr lang="en" dirty="0">
                <a:solidFill>
                  <a:schemeClr val="dk1"/>
                </a:solidFill>
              </a:rPr>
              <a:t> Leviticus 20:13 </a:t>
            </a:r>
            <a:r>
              <a:rPr lang="en" dirty="0">
                <a:solidFill>
                  <a:schemeClr val="dk1"/>
                </a:solidFill>
                <a:latin typeface="Times New Roman"/>
                <a:ea typeface="Times New Roman"/>
                <a:cs typeface="Times New Roman"/>
                <a:sym typeface="Times New Roman"/>
              </a:rPr>
              <a:t>·</a:t>
            </a:r>
            <a:r>
              <a:rPr lang="en" dirty="0">
                <a:solidFill>
                  <a:schemeClr val="dk1"/>
                </a:solidFill>
              </a:rPr>
              <a:t> Leviticus 20:18 </a:t>
            </a:r>
            <a:r>
              <a:rPr lang="en" dirty="0">
                <a:solidFill>
                  <a:schemeClr val="dk1"/>
                </a:solidFill>
                <a:latin typeface="Times New Roman"/>
                <a:ea typeface="Times New Roman"/>
                <a:cs typeface="Times New Roman"/>
                <a:sym typeface="Times New Roman"/>
              </a:rPr>
              <a:t>·</a:t>
            </a:r>
            <a:r>
              <a:rPr lang="en" dirty="0">
                <a:solidFill>
                  <a:schemeClr val="dk1"/>
                </a:solidFill>
              </a:rPr>
              <a:t> Matthew 19:4-6 </a:t>
            </a:r>
            <a:r>
              <a:rPr lang="en" dirty="0">
                <a:solidFill>
                  <a:schemeClr val="dk1"/>
                </a:solidFill>
                <a:latin typeface="Times New Roman"/>
                <a:ea typeface="Times New Roman"/>
                <a:cs typeface="Times New Roman"/>
                <a:sym typeface="Times New Roman"/>
              </a:rPr>
              <a:t>·</a:t>
            </a:r>
            <a:r>
              <a:rPr lang="en" dirty="0">
                <a:solidFill>
                  <a:schemeClr val="dk1"/>
                </a:solidFill>
              </a:rPr>
              <a:t> Mark 10:6 </a:t>
            </a:r>
            <a:r>
              <a:rPr lang="en" dirty="0">
                <a:solidFill>
                  <a:schemeClr val="dk1"/>
                </a:solidFill>
                <a:latin typeface="Times New Roman"/>
                <a:ea typeface="Times New Roman"/>
                <a:cs typeface="Times New Roman"/>
                <a:sym typeface="Times New Roman"/>
              </a:rPr>
              <a:t>·</a:t>
            </a:r>
            <a:endParaRPr dirty="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1 Corinthians 6:9-11 </a:t>
            </a:r>
            <a:r>
              <a:rPr lang="en" dirty="0">
                <a:solidFill>
                  <a:schemeClr val="dk1"/>
                </a:solidFill>
                <a:latin typeface="Times New Roman"/>
                <a:ea typeface="Times New Roman"/>
                <a:cs typeface="Times New Roman"/>
                <a:sym typeface="Times New Roman"/>
              </a:rPr>
              <a:t>·</a:t>
            </a:r>
            <a:r>
              <a:rPr lang="en" dirty="0">
                <a:solidFill>
                  <a:schemeClr val="dk1"/>
                </a:solidFill>
              </a:rPr>
              <a:t> 1 Thessalonians 4:3-8 </a:t>
            </a:r>
            <a:r>
              <a:rPr lang="en" dirty="0">
                <a:solidFill>
                  <a:schemeClr val="dk1"/>
                </a:solidFill>
                <a:latin typeface="Times New Roman"/>
                <a:ea typeface="Times New Roman"/>
                <a:cs typeface="Times New Roman"/>
                <a:sym typeface="Times New Roman"/>
              </a:rPr>
              <a:t>·</a:t>
            </a:r>
            <a:r>
              <a:rPr lang="en" dirty="0">
                <a:solidFill>
                  <a:schemeClr val="dk1"/>
                </a:solidFill>
              </a:rPr>
              <a:t> 1 Timothy 1:8-11</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 </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United Methodist Church. </a:t>
            </a:r>
            <a:r>
              <a:rPr lang="en" i="1" dirty="0">
                <a:solidFill>
                  <a:schemeClr val="dk1"/>
                </a:solidFill>
              </a:rPr>
              <a:t>The Book of Discipline of The United Methodist Church 2016</a:t>
            </a:r>
            <a:r>
              <a:rPr lang="en" dirty="0">
                <a:solidFill>
                  <a:schemeClr val="dk1"/>
                </a:solidFill>
              </a:rPr>
              <a:t>. The United Methodist Publishing House, 2016.</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 </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Allen, Wesley. “</a:t>
            </a:r>
            <a:r>
              <a:rPr lang="en" dirty="0" err="1">
                <a:solidFill>
                  <a:schemeClr val="dk1"/>
                </a:solidFill>
              </a:rPr>
              <a:t>Humpty</a:t>
            </a:r>
            <a:r>
              <a:rPr lang="en" dirty="0">
                <a:solidFill>
                  <a:schemeClr val="dk1"/>
                </a:solidFill>
              </a:rPr>
              <a:t> Dumpty Can’t Be Put Back Together Again: Why the United Methodist Church Must Split.” Um-</a:t>
            </a:r>
            <a:r>
              <a:rPr lang="en" dirty="0" err="1">
                <a:solidFill>
                  <a:schemeClr val="dk1"/>
                </a:solidFill>
              </a:rPr>
              <a:t>insight.net</a:t>
            </a:r>
            <a:r>
              <a:rPr lang="en" dirty="0">
                <a:solidFill>
                  <a:schemeClr val="dk1"/>
                </a:solidFill>
              </a:rPr>
              <a:t>, March 28, 2019,</a:t>
            </a:r>
            <a:r>
              <a:rPr lang="en" dirty="0">
                <a:solidFill>
                  <a:schemeClr val="dk1"/>
                </a:solidFill>
                <a:uFill>
                  <a:noFill/>
                </a:uFill>
                <a:hlinkClick r:id="rId3">
                  <a:extLst>
                    <a:ext uri="{A12FA001-AC4F-418D-AE19-62706E023703}">
                      <ahyp:hlinkClr xmlns:ahyp="http://schemas.microsoft.com/office/drawing/2018/hyperlinkcolor" val="tx"/>
                    </a:ext>
                  </a:extLst>
                </a:hlinkClick>
              </a:rPr>
              <a:t> </a:t>
            </a:r>
            <a:r>
              <a:rPr lang="en" u="sng" dirty="0">
                <a:solidFill>
                  <a:srgbClr val="0563C1"/>
                </a:solidFill>
                <a:hlinkClick r:id="rId3">
                  <a:extLst>
                    <a:ext uri="{A12FA001-AC4F-418D-AE19-62706E023703}">
                      <ahyp:hlinkClr xmlns:ahyp="http://schemas.microsoft.com/office/drawing/2018/hyperlinkcolor" val="tx"/>
                    </a:ext>
                  </a:extLst>
                </a:hlinkClick>
              </a:rPr>
              <a:t>https://um-insight.net/perspectives/humpty-dumpty-can%E2%80%99t-be-put-back-together-again/</a:t>
            </a:r>
            <a:endParaRPr u="sng" dirty="0">
              <a:solidFill>
                <a:srgbClr val="0563C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 </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Greenway, Jeff. “Time to Go: Why We Must Pass the Protocol.” </a:t>
            </a:r>
            <a:r>
              <a:rPr lang="en" dirty="0" err="1">
                <a:solidFill>
                  <a:schemeClr val="dk1"/>
                </a:solidFill>
              </a:rPr>
              <a:t>Firebrandmag.com</a:t>
            </a:r>
            <a:r>
              <a:rPr lang="en" dirty="0">
                <a:solidFill>
                  <a:schemeClr val="dk1"/>
                </a:solidFill>
              </a:rPr>
              <a:t>, July 27, 2021,</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u="sng" dirty="0">
                <a:solidFill>
                  <a:srgbClr val="0563C1"/>
                </a:solidFill>
                <a:hlinkClick r:id="rId4">
                  <a:extLst>
                    <a:ext uri="{A12FA001-AC4F-418D-AE19-62706E023703}">
                      <ahyp:hlinkClr xmlns:ahyp="http://schemas.microsoft.com/office/drawing/2018/hyperlinkcolor" val="tx"/>
                    </a:ext>
                  </a:extLst>
                </a:hlinkClick>
              </a:rPr>
              <a:t>https://firebrandmag.com/articles/time-to-go-why-we-must-pass-the-protocol</a:t>
            </a:r>
            <a:endParaRPr u="sng" dirty="0">
              <a:solidFill>
                <a:srgbClr val="0563C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 </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err="1">
                <a:solidFill>
                  <a:schemeClr val="dk1"/>
                </a:solidFill>
              </a:rPr>
              <a:t>Haupert</a:t>
            </a:r>
            <a:r>
              <a:rPr lang="en" dirty="0">
                <a:solidFill>
                  <a:schemeClr val="dk1"/>
                </a:solidFill>
              </a:rPr>
              <a:t>-Johnson, Sue and Martin, Bill. “Love is Making Room: Reclaiming the Welcoming Table.” North Georgia Conference of the United Methodist Church, April 2021.</a:t>
            </a:r>
            <a:r>
              <a:rPr lang="en" dirty="0">
                <a:solidFill>
                  <a:schemeClr val="dk1"/>
                </a:solidFill>
                <a:uFill>
                  <a:noFill/>
                </a:uFill>
                <a:hlinkClick r:id="rId5">
                  <a:extLst>
                    <a:ext uri="{A12FA001-AC4F-418D-AE19-62706E023703}">
                      <ahyp:hlinkClr xmlns:ahyp="http://schemas.microsoft.com/office/drawing/2018/hyperlinkcolor" val="tx"/>
                    </a:ext>
                  </a:extLst>
                </a:hlinkClick>
              </a:rPr>
              <a:t> </a:t>
            </a:r>
            <a:r>
              <a:rPr lang="en" u="sng" dirty="0">
                <a:solidFill>
                  <a:srgbClr val="0563C1"/>
                </a:solidFill>
                <a:hlinkClick r:id="rId5">
                  <a:extLst>
                    <a:ext uri="{A12FA001-AC4F-418D-AE19-62706E023703}">
                      <ahyp:hlinkClr xmlns:ahyp="http://schemas.microsoft.com/office/drawing/2018/hyperlinkcolor" val="tx"/>
                    </a:ext>
                  </a:extLst>
                </a:hlinkClick>
              </a:rPr>
              <a:t>https://northga-email.brtapp.com/files/fileslibrary/bishop/welcoming+table+vision+guide.pdf</a:t>
            </a:r>
            <a:endParaRPr u="sng" dirty="0">
              <a:solidFill>
                <a:srgbClr val="0563C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 </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Lambrecht, Thomas. “Primary Reasons for Separation.” </a:t>
            </a:r>
            <a:r>
              <a:rPr lang="en" dirty="0" err="1">
                <a:solidFill>
                  <a:schemeClr val="dk1"/>
                </a:solidFill>
              </a:rPr>
              <a:t>Goodnewsmag.org</a:t>
            </a:r>
            <a:r>
              <a:rPr lang="en" dirty="0">
                <a:solidFill>
                  <a:schemeClr val="dk1"/>
                </a:solidFill>
              </a:rPr>
              <a:t>, February 1, 2021,</a:t>
            </a:r>
            <a:r>
              <a:rPr lang="en" dirty="0">
                <a:solidFill>
                  <a:schemeClr val="dk1"/>
                </a:solidFill>
                <a:uFill>
                  <a:noFill/>
                </a:uFill>
                <a:hlinkClick r:id="rId6">
                  <a:extLst>
                    <a:ext uri="{A12FA001-AC4F-418D-AE19-62706E023703}">
                      <ahyp:hlinkClr xmlns:ahyp="http://schemas.microsoft.com/office/drawing/2018/hyperlinkcolor" val="tx"/>
                    </a:ext>
                  </a:extLst>
                </a:hlinkClick>
              </a:rPr>
              <a:t> </a:t>
            </a:r>
            <a:r>
              <a:rPr lang="en" u="sng" dirty="0">
                <a:solidFill>
                  <a:srgbClr val="0563C1"/>
                </a:solidFill>
                <a:hlinkClick r:id="rId6">
                  <a:extLst>
                    <a:ext uri="{A12FA001-AC4F-418D-AE19-62706E023703}">
                      <ahyp:hlinkClr xmlns:ahyp="http://schemas.microsoft.com/office/drawing/2018/hyperlinkcolor" val="tx"/>
                    </a:ext>
                  </a:extLst>
                </a:hlinkClick>
              </a:rPr>
              <a:t>https://goodnewsmag.org/244074/</a:t>
            </a:r>
            <a:r>
              <a:rPr lang="en" dirty="0">
                <a:solidFill>
                  <a:schemeClr val="dk1"/>
                </a:solidFill>
              </a:rPr>
              <a:t>, Accessed December 4, 2021.</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 </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Weil, Julie </a:t>
            </a:r>
            <a:r>
              <a:rPr lang="en" dirty="0" err="1">
                <a:solidFill>
                  <a:schemeClr val="dk1"/>
                </a:solidFill>
              </a:rPr>
              <a:t>Zauzmer</a:t>
            </a:r>
            <a:r>
              <a:rPr lang="en" dirty="0">
                <a:solidFill>
                  <a:schemeClr val="dk1"/>
                </a:solidFill>
              </a:rPr>
              <a:t>. “U.S. Methodist Leaders Lay Plans to Resist Vote Against Same Sex Marriage.” The Washington Post, March 29, 2019,</a:t>
            </a:r>
            <a:r>
              <a:rPr lang="en" dirty="0">
                <a:solidFill>
                  <a:schemeClr val="dk1"/>
                </a:solidFill>
                <a:uFill>
                  <a:noFill/>
                </a:uFill>
                <a:hlinkClick r:id="rId7">
                  <a:extLst>
                    <a:ext uri="{A12FA001-AC4F-418D-AE19-62706E023703}">
                      <ahyp:hlinkClr xmlns:ahyp="http://schemas.microsoft.com/office/drawing/2018/hyperlinkcolor" val="tx"/>
                    </a:ext>
                  </a:extLst>
                </a:hlinkClick>
              </a:rPr>
              <a:t> </a:t>
            </a:r>
            <a:r>
              <a:rPr lang="en" u="sng" dirty="0">
                <a:solidFill>
                  <a:srgbClr val="0563C1"/>
                </a:solidFill>
                <a:hlinkClick r:id="rId7">
                  <a:extLst>
                    <a:ext uri="{A12FA001-AC4F-418D-AE19-62706E023703}">
                      <ahyp:hlinkClr xmlns:ahyp="http://schemas.microsoft.com/office/drawing/2018/hyperlinkcolor" val="tx"/>
                    </a:ext>
                  </a:extLst>
                </a:hlinkClick>
              </a:rPr>
              <a:t>https://www.washingtonpost.com/religion/2019/03/29/us-methodist-leaders-lay-plans-resist-anti-gay-marriage-vote/</a:t>
            </a:r>
            <a:endParaRPr u="sng" dirty="0">
              <a:solidFill>
                <a:srgbClr val="0563C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 Includes quotes from Adam Hamilton, UMC Minister, and Bishop Sue </a:t>
            </a:r>
            <a:r>
              <a:rPr lang="en" dirty="0" err="1">
                <a:solidFill>
                  <a:schemeClr val="dk1"/>
                </a:solidFill>
              </a:rPr>
              <a:t>Haupert</a:t>
            </a:r>
            <a:r>
              <a:rPr lang="en" dirty="0">
                <a:solidFill>
                  <a:schemeClr val="dk1"/>
                </a:solidFill>
              </a:rPr>
              <a:t>-Johnson, NGUMC Bishop</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 </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Dialogue In Biblical Interpretation: Parts 1 and 2 (Kevin Watson &amp; Kendall </a:t>
            </a:r>
            <a:r>
              <a:rPr lang="en" dirty="0" err="1">
                <a:solidFill>
                  <a:schemeClr val="dk1"/>
                </a:solidFill>
              </a:rPr>
              <a:t>Soulen</a:t>
            </a:r>
            <a:r>
              <a:rPr lang="en" dirty="0">
                <a:solidFill>
                  <a:schemeClr val="dk1"/>
                </a:solidFill>
              </a:rPr>
              <a:t>)</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u="sng" dirty="0">
                <a:solidFill>
                  <a:srgbClr val="0563C1"/>
                </a:solidFill>
                <a:hlinkClick r:id="rId8">
                  <a:extLst>
                    <a:ext uri="{A12FA001-AC4F-418D-AE19-62706E023703}">
                      <ahyp:hlinkClr xmlns:ahyp="http://schemas.microsoft.com/office/drawing/2018/hyperlinkcolor" val="tx"/>
                    </a:ext>
                  </a:extLst>
                </a:hlinkClick>
              </a:rPr>
              <a:t>https://www.youtube.com/watch?v=XkNCmsatTlE</a:t>
            </a:r>
            <a:endParaRPr u="sng" dirty="0">
              <a:solidFill>
                <a:srgbClr val="0563C1"/>
              </a:solidFill>
            </a:endParaRPr>
          </a:p>
          <a:p>
            <a:pPr marL="0" lvl="0" indent="0" algn="l" rtl="0">
              <a:lnSpc>
                <a:spcPct val="115000"/>
              </a:lnSpc>
              <a:spcBef>
                <a:spcPts val="0"/>
              </a:spcBef>
              <a:spcAft>
                <a:spcPts val="0"/>
              </a:spcAft>
              <a:buClr>
                <a:schemeClr val="dk1"/>
              </a:buClr>
              <a:buSzPts val="1100"/>
              <a:buFont typeface="Arial"/>
              <a:buNone/>
            </a:pPr>
            <a:r>
              <a:rPr lang="en" u="sng" dirty="0">
                <a:solidFill>
                  <a:srgbClr val="0563C1"/>
                </a:solidFill>
                <a:hlinkClick r:id="rId9">
                  <a:extLst>
                    <a:ext uri="{A12FA001-AC4F-418D-AE19-62706E023703}">
                      <ahyp:hlinkClr xmlns:ahyp="http://schemas.microsoft.com/office/drawing/2018/hyperlinkcolor" val="tx"/>
                    </a:ext>
                  </a:extLst>
                </a:hlinkClick>
              </a:rPr>
              <a:t>https://www.youtube.com/watch?v=bLJqCdTOSaU</a:t>
            </a:r>
            <a:endParaRPr u="sng" dirty="0">
              <a:solidFill>
                <a:srgbClr val="0563C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3431715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f795124c64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f795124c64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lang="en" u="sng"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lang="en" u="sng"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u="sng" dirty="0">
                <a:solidFill>
                  <a:schemeClr val="dk1"/>
                </a:solidFill>
              </a:rPr>
              <a:t>References &amp; Citations</a:t>
            </a:r>
            <a:endParaRPr u="sng" dirty="0">
              <a:solidFill>
                <a:schemeClr val="dk1"/>
              </a:solidFill>
            </a:endParaRPr>
          </a:p>
          <a:p>
            <a:pPr marL="0" lvl="0" indent="0" algn="just" rtl="0">
              <a:lnSpc>
                <a:spcPct val="115000"/>
              </a:lnSpc>
              <a:spcBef>
                <a:spcPts val="0"/>
              </a:spcBef>
              <a:spcAft>
                <a:spcPts val="0"/>
              </a:spcAft>
              <a:buClr>
                <a:schemeClr val="dk1"/>
              </a:buClr>
              <a:buSzPts val="1100"/>
              <a:buFont typeface="Arial"/>
              <a:buNone/>
            </a:pPr>
            <a:r>
              <a:rPr lang="en" dirty="0">
                <a:solidFill>
                  <a:schemeClr val="dk1"/>
                </a:solidFill>
              </a:rPr>
              <a:t>Genesis 1:27-28 </a:t>
            </a:r>
            <a:r>
              <a:rPr lang="en" dirty="0">
                <a:solidFill>
                  <a:schemeClr val="dk1"/>
                </a:solidFill>
                <a:latin typeface="Times New Roman"/>
                <a:ea typeface="Times New Roman"/>
                <a:cs typeface="Times New Roman"/>
                <a:sym typeface="Times New Roman"/>
              </a:rPr>
              <a:t>·</a:t>
            </a:r>
            <a:r>
              <a:rPr lang="en" dirty="0">
                <a:solidFill>
                  <a:schemeClr val="dk1"/>
                </a:solidFill>
              </a:rPr>
              <a:t> Genesis 2:23-24 </a:t>
            </a:r>
            <a:r>
              <a:rPr lang="en" dirty="0">
                <a:solidFill>
                  <a:schemeClr val="dk1"/>
                </a:solidFill>
                <a:latin typeface="Times New Roman"/>
                <a:ea typeface="Times New Roman"/>
                <a:cs typeface="Times New Roman"/>
                <a:sym typeface="Times New Roman"/>
              </a:rPr>
              <a:t>·</a:t>
            </a:r>
            <a:r>
              <a:rPr lang="en" dirty="0">
                <a:solidFill>
                  <a:schemeClr val="dk1"/>
                </a:solidFill>
              </a:rPr>
              <a:t> Leviticus 18 </a:t>
            </a:r>
            <a:r>
              <a:rPr lang="en" dirty="0">
                <a:solidFill>
                  <a:schemeClr val="dk1"/>
                </a:solidFill>
                <a:latin typeface="Times New Roman"/>
                <a:ea typeface="Times New Roman"/>
                <a:cs typeface="Times New Roman"/>
                <a:sym typeface="Times New Roman"/>
              </a:rPr>
              <a:t>·</a:t>
            </a:r>
            <a:r>
              <a:rPr lang="en" dirty="0">
                <a:solidFill>
                  <a:schemeClr val="dk1"/>
                </a:solidFill>
              </a:rPr>
              <a:t> Leviticus 20:13 </a:t>
            </a:r>
            <a:r>
              <a:rPr lang="en" dirty="0">
                <a:solidFill>
                  <a:schemeClr val="dk1"/>
                </a:solidFill>
                <a:latin typeface="Times New Roman"/>
                <a:ea typeface="Times New Roman"/>
                <a:cs typeface="Times New Roman"/>
                <a:sym typeface="Times New Roman"/>
              </a:rPr>
              <a:t>·</a:t>
            </a:r>
            <a:r>
              <a:rPr lang="en" dirty="0">
                <a:solidFill>
                  <a:schemeClr val="dk1"/>
                </a:solidFill>
              </a:rPr>
              <a:t> Leviticus 20:18 </a:t>
            </a:r>
            <a:r>
              <a:rPr lang="en" dirty="0">
                <a:solidFill>
                  <a:schemeClr val="dk1"/>
                </a:solidFill>
                <a:latin typeface="Times New Roman"/>
                <a:ea typeface="Times New Roman"/>
                <a:cs typeface="Times New Roman"/>
                <a:sym typeface="Times New Roman"/>
              </a:rPr>
              <a:t>·</a:t>
            </a:r>
            <a:r>
              <a:rPr lang="en" dirty="0">
                <a:solidFill>
                  <a:schemeClr val="dk1"/>
                </a:solidFill>
              </a:rPr>
              <a:t> Matthew 19:4-6 </a:t>
            </a:r>
            <a:r>
              <a:rPr lang="en" dirty="0">
                <a:solidFill>
                  <a:schemeClr val="dk1"/>
                </a:solidFill>
                <a:latin typeface="Times New Roman"/>
                <a:ea typeface="Times New Roman"/>
                <a:cs typeface="Times New Roman"/>
                <a:sym typeface="Times New Roman"/>
              </a:rPr>
              <a:t>·</a:t>
            </a:r>
            <a:r>
              <a:rPr lang="en" dirty="0">
                <a:solidFill>
                  <a:schemeClr val="dk1"/>
                </a:solidFill>
              </a:rPr>
              <a:t> Mark 10:6 </a:t>
            </a:r>
            <a:r>
              <a:rPr lang="en" dirty="0">
                <a:solidFill>
                  <a:schemeClr val="dk1"/>
                </a:solidFill>
                <a:latin typeface="Times New Roman"/>
                <a:ea typeface="Times New Roman"/>
                <a:cs typeface="Times New Roman"/>
                <a:sym typeface="Times New Roman"/>
              </a:rPr>
              <a:t>·</a:t>
            </a:r>
            <a:endParaRPr dirty="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1 Corinthians 6:9-11 </a:t>
            </a:r>
            <a:r>
              <a:rPr lang="en" dirty="0">
                <a:solidFill>
                  <a:schemeClr val="dk1"/>
                </a:solidFill>
                <a:latin typeface="Times New Roman"/>
                <a:ea typeface="Times New Roman"/>
                <a:cs typeface="Times New Roman"/>
                <a:sym typeface="Times New Roman"/>
              </a:rPr>
              <a:t>·</a:t>
            </a:r>
            <a:r>
              <a:rPr lang="en" dirty="0">
                <a:solidFill>
                  <a:schemeClr val="dk1"/>
                </a:solidFill>
              </a:rPr>
              <a:t> 1 Thessalonians 4:3-8 </a:t>
            </a:r>
            <a:r>
              <a:rPr lang="en" dirty="0">
                <a:solidFill>
                  <a:schemeClr val="dk1"/>
                </a:solidFill>
                <a:latin typeface="Times New Roman"/>
                <a:ea typeface="Times New Roman"/>
                <a:cs typeface="Times New Roman"/>
                <a:sym typeface="Times New Roman"/>
              </a:rPr>
              <a:t>·</a:t>
            </a:r>
            <a:r>
              <a:rPr lang="en" dirty="0">
                <a:solidFill>
                  <a:schemeClr val="dk1"/>
                </a:solidFill>
              </a:rPr>
              <a:t> 1 Timothy 1:8-11</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 </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United Methodist Church. </a:t>
            </a:r>
            <a:r>
              <a:rPr lang="en" i="1" dirty="0">
                <a:solidFill>
                  <a:schemeClr val="dk1"/>
                </a:solidFill>
              </a:rPr>
              <a:t>The Book of Discipline of The United Methodist Church 2016</a:t>
            </a:r>
            <a:r>
              <a:rPr lang="en" dirty="0">
                <a:solidFill>
                  <a:schemeClr val="dk1"/>
                </a:solidFill>
              </a:rPr>
              <a:t>. The United Methodist Publishing House, 2016.</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 </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Allen, Wesley. “</a:t>
            </a:r>
            <a:r>
              <a:rPr lang="en" dirty="0" err="1">
                <a:solidFill>
                  <a:schemeClr val="dk1"/>
                </a:solidFill>
              </a:rPr>
              <a:t>Humpty</a:t>
            </a:r>
            <a:r>
              <a:rPr lang="en" dirty="0">
                <a:solidFill>
                  <a:schemeClr val="dk1"/>
                </a:solidFill>
              </a:rPr>
              <a:t> Dumpty Can’t Be Put Back Together Again: Why the United Methodist Church Must Split.” Um-</a:t>
            </a:r>
            <a:r>
              <a:rPr lang="en" dirty="0" err="1">
                <a:solidFill>
                  <a:schemeClr val="dk1"/>
                </a:solidFill>
              </a:rPr>
              <a:t>insight.net</a:t>
            </a:r>
            <a:r>
              <a:rPr lang="en" dirty="0">
                <a:solidFill>
                  <a:schemeClr val="dk1"/>
                </a:solidFill>
              </a:rPr>
              <a:t>, March 28, 2019,</a:t>
            </a:r>
            <a:r>
              <a:rPr lang="en" dirty="0">
                <a:solidFill>
                  <a:schemeClr val="dk1"/>
                </a:solidFill>
                <a:uFill>
                  <a:noFill/>
                </a:uFill>
                <a:hlinkClick r:id="rId3">
                  <a:extLst>
                    <a:ext uri="{A12FA001-AC4F-418D-AE19-62706E023703}">
                      <ahyp:hlinkClr xmlns:ahyp="http://schemas.microsoft.com/office/drawing/2018/hyperlinkcolor" val="tx"/>
                    </a:ext>
                  </a:extLst>
                </a:hlinkClick>
              </a:rPr>
              <a:t> </a:t>
            </a:r>
            <a:r>
              <a:rPr lang="en" u="sng" dirty="0">
                <a:solidFill>
                  <a:srgbClr val="0563C1"/>
                </a:solidFill>
                <a:hlinkClick r:id="rId3">
                  <a:extLst>
                    <a:ext uri="{A12FA001-AC4F-418D-AE19-62706E023703}">
                      <ahyp:hlinkClr xmlns:ahyp="http://schemas.microsoft.com/office/drawing/2018/hyperlinkcolor" val="tx"/>
                    </a:ext>
                  </a:extLst>
                </a:hlinkClick>
              </a:rPr>
              <a:t>https://um-insight.net/perspectives/humpty-dumpty-can%E2%80%99t-be-put-back-together-again/</a:t>
            </a:r>
            <a:endParaRPr u="sng" dirty="0">
              <a:solidFill>
                <a:srgbClr val="0563C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 </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Greenway, Jeff. “Time to Go: Why We Must Pass the Protocol.” </a:t>
            </a:r>
            <a:r>
              <a:rPr lang="en" dirty="0" err="1">
                <a:solidFill>
                  <a:schemeClr val="dk1"/>
                </a:solidFill>
              </a:rPr>
              <a:t>Firebrandmag.com</a:t>
            </a:r>
            <a:r>
              <a:rPr lang="en" dirty="0">
                <a:solidFill>
                  <a:schemeClr val="dk1"/>
                </a:solidFill>
              </a:rPr>
              <a:t>, July 27, 2021,</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u="sng" dirty="0">
                <a:solidFill>
                  <a:srgbClr val="0563C1"/>
                </a:solidFill>
                <a:hlinkClick r:id="rId4">
                  <a:extLst>
                    <a:ext uri="{A12FA001-AC4F-418D-AE19-62706E023703}">
                      <ahyp:hlinkClr xmlns:ahyp="http://schemas.microsoft.com/office/drawing/2018/hyperlinkcolor" val="tx"/>
                    </a:ext>
                  </a:extLst>
                </a:hlinkClick>
              </a:rPr>
              <a:t>https://firebrandmag.com/articles/time-to-go-why-we-must-pass-the-protocol</a:t>
            </a:r>
            <a:endParaRPr u="sng" dirty="0">
              <a:solidFill>
                <a:srgbClr val="0563C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 </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err="1">
                <a:solidFill>
                  <a:schemeClr val="dk1"/>
                </a:solidFill>
              </a:rPr>
              <a:t>Haupert</a:t>
            </a:r>
            <a:r>
              <a:rPr lang="en" dirty="0">
                <a:solidFill>
                  <a:schemeClr val="dk1"/>
                </a:solidFill>
              </a:rPr>
              <a:t>-Johnson, Sue and Martin, Bill. “Love is Making Room: Reclaiming the Welcoming Table.” North Georgia Conference of the United Methodist Church, April 2021.</a:t>
            </a:r>
            <a:r>
              <a:rPr lang="en" dirty="0">
                <a:solidFill>
                  <a:schemeClr val="dk1"/>
                </a:solidFill>
                <a:uFill>
                  <a:noFill/>
                </a:uFill>
                <a:hlinkClick r:id="rId5">
                  <a:extLst>
                    <a:ext uri="{A12FA001-AC4F-418D-AE19-62706E023703}">
                      <ahyp:hlinkClr xmlns:ahyp="http://schemas.microsoft.com/office/drawing/2018/hyperlinkcolor" val="tx"/>
                    </a:ext>
                  </a:extLst>
                </a:hlinkClick>
              </a:rPr>
              <a:t> </a:t>
            </a:r>
            <a:r>
              <a:rPr lang="en" u="sng" dirty="0">
                <a:solidFill>
                  <a:srgbClr val="0563C1"/>
                </a:solidFill>
                <a:hlinkClick r:id="rId5">
                  <a:extLst>
                    <a:ext uri="{A12FA001-AC4F-418D-AE19-62706E023703}">
                      <ahyp:hlinkClr xmlns:ahyp="http://schemas.microsoft.com/office/drawing/2018/hyperlinkcolor" val="tx"/>
                    </a:ext>
                  </a:extLst>
                </a:hlinkClick>
              </a:rPr>
              <a:t>https://northga-email.brtapp.com/files/fileslibrary/bishop/welcoming+table+vision+guide.pdf</a:t>
            </a:r>
            <a:endParaRPr u="sng" dirty="0">
              <a:solidFill>
                <a:srgbClr val="0563C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 </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Lambrecht, Thomas. “Primary Reasons for Separation.” </a:t>
            </a:r>
            <a:r>
              <a:rPr lang="en" dirty="0" err="1">
                <a:solidFill>
                  <a:schemeClr val="dk1"/>
                </a:solidFill>
              </a:rPr>
              <a:t>Goodnewsmag.org</a:t>
            </a:r>
            <a:r>
              <a:rPr lang="en" dirty="0">
                <a:solidFill>
                  <a:schemeClr val="dk1"/>
                </a:solidFill>
              </a:rPr>
              <a:t>, February 1, 2021,</a:t>
            </a:r>
            <a:r>
              <a:rPr lang="en" dirty="0">
                <a:solidFill>
                  <a:schemeClr val="dk1"/>
                </a:solidFill>
                <a:uFill>
                  <a:noFill/>
                </a:uFill>
                <a:hlinkClick r:id="rId6">
                  <a:extLst>
                    <a:ext uri="{A12FA001-AC4F-418D-AE19-62706E023703}">
                      <ahyp:hlinkClr xmlns:ahyp="http://schemas.microsoft.com/office/drawing/2018/hyperlinkcolor" val="tx"/>
                    </a:ext>
                  </a:extLst>
                </a:hlinkClick>
              </a:rPr>
              <a:t> </a:t>
            </a:r>
            <a:r>
              <a:rPr lang="en" u="sng" dirty="0">
                <a:solidFill>
                  <a:srgbClr val="0563C1"/>
                </a:solidFill>
                <a:hlinkClick r:id="rId6">
                  <a:extLst>
                    <a:ext uri="{A12FA001-AC4F-418D-AE19-62706E023703}">
                      <ahyp:hlinkClr xmlns:ahyp="http://schemas.microsoft.com/office/drawing/2018/hyperlinkcolor" val="tx"/>
                    </a:ext>
                  </a:extLst>
                </a:hlinkClick>
              </a:rPr>
              <a:t>https://goodnewsmag.org/244074/</a:t>
            </a:r>
            <a:r>
              <a:rPr lang="en" dirty="0">
                <a:solidFill>
                  <a:schemeClr val="dk1"/>
                </a:solidFill>
              </a:rPr>
              <a:t>, Accessed December 4, 2021.</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 </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Weil, Julie </a:t>
            </a:r>
            <a:r>
              <a:rPr lang="en" dirty="0" err="1">
                <a:solidFill>
                  <a:schemeClr val="dk1"/>
                </a:solidFill>
              </a:rPr>
              <a:t>Zauzmer</a:t>
            </a:r>
            <a:r>
              <a:rPr lang="en" dirty="0">
                <a:solidFill>
                  <a:schemeClr val="dk1"/>
                </a:solidFill>
              </a:rPr>
              <a:t>. “U.S. Methodist Leaders Lay Plans to Resist Vote Against Same Sex Marriage.” The Washington Post, March 29, 2019,</a:t>
            </a:r>
            <a:r>
              <a:rPr lang="en" dirty="0">
                <a:solidFill>
                  <a:schemeClr val="dk1"/>
                </a:solidFill>
                <a:uFill>
                  <a:noFill/>
                </a:uFill>
                <a:hlinkClick r:id="rId7">
                  <a:extLst>
                    <a:ext uri="{A12FA001-AC4F-418D-AE19-62706E023703}">
                      <ahyp:hlinkClr xmlns:ahyp="http://schemas.microsoft.com/office/drawing/2018/hyperlinkcolor" val="tx"/>
                    </a:ext>
                  </a:extLst>
                </a:hlinkClick>
              </a:rPr>
              <a:t> </a:t>
            </a:r>
            <a:r>
              <a:rPr lang="en" u="sng" dirty="0">
                <a:solidFill>
                  <a:srgbClr val="0563C1"/>
                </a:solidFill>
                <a:hlinkClick r:id="rId7">
                  <a:extLst>
                    <a:ext uri="{A12FA001-AC4F-418D-AE19-62706E023703}">
                      <ahyp:hlinkClr xmlns:ahyp="http://schemas.microsoft.com/office/drawing/2018/hyperlinkcolor" val="tx"/>
                    </a:ext>
                  </a:extLst>
                </a:hlinkClick>
              </a:rPr>
              <a:t>https://www.washingtonpost.com/religion/2019/03/29/us-methodist-leaders-lay-plans-resist-anti-gay-marriage-vote/</a:t>
            </a:r>
            <a:endParaRPr u="sng" dirty="0">
              <a:solidFill>
                <a:srgbClr val="0563C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 Includes quotes from Adam Hamilton, UMC Minister, and Bishop Sue </a:t>
            </a:r>
            <a:r>
              <a:rPr lang="en" dirty="0" err="1">
                <a:solidFill>
                  <a:schemeClr val="dk1"/>
                </a:solidFill>
              </a:rPr>
              <a:t>Haupert</a:t>
            </a:r>
            <a:r>
              <a:rPr lang="en" dirty="0">
                <a:solidFill>
                  <a:schemeClr val="dk1"/>
                </a:solidFill>
              </a:rPr>
              <a:t>-Johnson, NGUMC Bishop</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 </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Dialogue In Biblical Interpretation: Parts 1 and 2 (Kevin Watson &amp; Kendall </a:t>
            </a:r>
            <a:r>
              <a:rPr lang="en" dirty="0" err="1">
                <a:solidFill>
                  <a:schemeClr val="dk1"/>
                </a:solidFill>
              </a:rPr>
              <a:t>Soulen</a:t>
            </a:r>
            <a:r>
              <a:rPr lang="en" dirty="0">
                <a:solidFill>
                  <a:schemeClr val="dk1"/>
                </a:solidFill>
              </a:rPr>
              <a:t>)</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u="sng" dirty="0">
                <a:solidFill>
                  <a:srgbClr val="0563C1"/>
                </a:solidFill>
                <a:hlinkClick r:id="rId8">
                  <a:extLst>
                    <a:ext uri="{A12FA001-AC4F-418D-AE19-62706E023703}">
                      <ahyp:hlinkClr xmlns:ahyp="http://schemas.microsoft.com/office/drawing/2018/hyperlinkcolor" val="tx"/>
                    </a:ext>
                  </a:extLst>
                </a:hlinkClick>
              </a:rPr>
              <a:t>https://www.youtube.com/watch?v=XkNCmsatTlE</a:t>
            </a:r>
            <a:endParaRPr u="sng" dirty="0">
              <a:solidFill>
                <a:srgbClr val="0563C1"/>
              </a:solidFill>
            </a:endParaRPr>
          </a:p>
          <a:p>
            <a:pPr marL="0" lvl="0" indent="0" algn="l" rtl="0">
              <a:lnSpc>
                <a:spcPct val="115000"/>
              </a:lnSpc>
              <a:spcBef>
                <a:spcPts val="0"/>
              </a:spcBef>
              <a:spcAft>
                <a:spcPts val="0"/>
              </a:spcAft>
              <a:buClr>
                <a:schemeClr val="dk1"/>
              </a:buClr>
              <a:buSzPts val="1100"/>
              <a:buFont typeface="Arial"/>
              <a:buNone/>
            </a:pPr>
            <a:r>
              <a:rPr lang="en" u="sng" dirty="0">
                <a:solidFill>
                  <a:srgbClr val="0563C1"/>
                </a:solidFill>
                <a:hlinkClick r:id="rId9">
                  <a:extLst>
                    <a:ext uri="{A12FA001-AC4F-418D-AE19-62706E023703}">
                      <ahyp:hlinkClr xmlns:ahyp="http://schemas.microsoft.com/office/drawing/2018/hyperlinkcolor" val="tx"/>
                    </a:ext>
                  </a:extLst>
                </a:hlinkClick>
              </a:rPr>
              <a:t>https://www.youtube.com/watch?v=bLJqCdTOSaU</a:t>
            </a:r>
            <a:endParaRPr u="sng" dirty="0">
              <a:solidFill>
                <a:srgbClr val="0563C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3013171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f1136a80ff_0_1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f1136a80ff_0_1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 u="sng" dirty="0">
                <a:solidFill>
                  <a:schemeClr val="dk1"/>
                </a:solidFill>
              </a:rPr>
              <a:t>Speaker’s Notes</a:t>
            </a:r>
          </a:p>
          <a:p>
            <a:pPr marL="0" lvl="0" indent="0" algn="l" rtl="0">
              <a:lnSpc>
                <a:spcPct val="115000"/>
              </a:lnSpc>
              <a:spcBef>
                <a:spcPts val="0"/>
              </a:spcBef>
              <a:spcAft>
                <a:spcPts val="0"/>
              </a:spcAft>
              <a:buClr>
                <a:schemeClr val="dk1"/>
              </a:buClr>
              <a:buSzPts val="1100"/>
              <a:buFont typeface="Arial"/>
              <a:buNone/>
            </a:pPr>
            <a:endParaRPr lang="en" u="none"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lang="en" u="sng"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u="sng" dirty="0">
                <a:solidFill>
                  <a:schemeClr val="dk1"/>
                </a:solidFill>
              </a:rPr>
              <a:t>References &amp; Citations</a:t>
            </a:r>
            <a:endParaRPr u="sng" dirty="0">
              <a:solidFill>
                <a:schemeClr val="dk1"/>
              </a:solidFill>
            </a:endParaRPr>
          </a:p>
          <a:p>
            <a:pPr marL="0" lvl="0" indent="0" algn="just" rtl="0">
              <a:lnSpc>
                <a:spcPct val="115000"/>
              </a:lnSpc>
              <a:spcBef>
                <a:spcPts val="0"/>
              </a:spcBef>
              <a:spcAft>
                <a:spcPts val="0"/>
              </a:spcAft>
              <a:buClr>
                <a:schemeClr val="dk1"/>
              </a:buClr>
              <a:buSzPts val="1100"/>
              <a:buFont typeface="Arial"/>
              <a:buNone/>
            </a:pPr>
            <a:r>
              <a:rPr lang="en" dirty="0">
                <a:solidFill>
                  <a:schemeClr val="dk1"/>
                </a:solidFill>
              </a:rPr>
              <a:t>Genesis 1:27-28 </a:t>
            </a:r>
            <a:r>
              <a:rPr lang="en" dirty="0">
                <a:solidFill>
                  <a:schemeClr val="dk1"/>
                </a:solidFill>
                <a:latin typeface="Times New Roman"/>
                <a:ea typeface="Times New Roman"/>
                <a:cs typeface="Times New Roman"/>
                <a:sym typeface="Times New Roman"/>
              </a:rPr>
              <a:t>·</a:t>
            </a:r>
            <a:r>
              <a:rPr lang="en" dirty="0">
                <a:solidFill>
                  <a:schemeClr val="dk1"/>
                </a:solidFill>
              </a:rPr>
              <a:t> Genesis 2:23-24 </a:t>
            </a:r>
            <a:r>
              <a:rPr lang="en" dirty="0">
                <a:solidFill>
                  <a:schemeClr val="dk1"/>
                </a:solidFill>
                <a:latin typeface="Times New Roman"/>
                <a:ea typeface="Times New Roman"/>
                <a:cs typeface="Times New Roman"/>
                <a:sym typeface="Times New Roman"/>
              </a:rPr>
              <a:t>·</a:t>
            </a:r>
            <a:r>
              <a:rPr lang="en" dirty="0">
                <a:solidFill>
                  <a:schemeClr val="dk1"/>
                </a:solidFill>
              </a:rPr>
              <a:t> Leviticus 18 </a:t>
            </a:r>
            <a:r>
              <a:rPr lang="en" dirty="0">
                <a:solidFill>
                  <a:schemeClr val="dk1"/>
                </a:solidFill>
                <a:latin typeface="Times New Roman"/>
                <a:ea typeface="Times New Roman"/>
                <a:cs typeface="Times New Roman"/>
                <a:sym typeface="Times New Roman"/>
              </a:rPr>
              <a:t>·</a:t>
            </a:r>
            <a:r>
              <a:rPr lang="en" dirty="0">
                <a:solidFill>
                  <a:schemeClr val="dk1"/>
                </a:solidFill>
              </a:rPr>
              <a:t> Leviticus 20:13 </a:t>
            </a:r>
            <a:r>
              <a:rPr lang="en" dirty="0">
                <a:solidFill>
                  <a:schemeClr val="dk1"/>
                </a:solidFill>
                <a:latin typeface="Times New Roman"/>
                <a:ea typeface="Times New Roman"/>
                <a:cs typeface="Times New Roman"/>
                <a:sym typeface="Times New Roman"/>
              </a:rPr>
              <a:t>·</a:t>
            </a:r>
            <a:r>
              <a:rPr lang="en" dirty="0">
                <a:solidFill>
                  <a:schemeClr val="dk1"/>
                </a:solidFill>
              </a:rPr>
              <a:t> Leviticus 20:18 </a:t>
            </a:r>
            <a:r>
              <a:rPr lang="en" dirty="0">
                <a:solidFill>
                  <a:schemeClr val="dk1"/>
                </a:solidFill>
                <a:latin typeface="Times New Roman"/>
                <a:ea typeface="Times New Roman"/>
                <a:cs typeface="Times New Roman"/>
                <a:sym typeface="Times New Roman"/>
              </a:rPr>
              <a:t>·</a:t>
            </a:r>
            <a:r>
              <a:rPr lang="en" dirty="0">
                <a:solidFill>
                  <a:schemeClr val="dk1"/>
                </a:solidFill>
              </a:rPr>
              <a:t> Matthew 19:4-6 </a:t>
            </a:r>
            <a:r>
              <a:rPr lang="en" dirty="0">
                <a:solidFill>
                  <a:schemeClr val="dk1"/>
                </a:solidFill>
                <a:latin typeface="Times New Roman"/>
                <a:ea typeface="Times New Roman"/>
                <a:cs typeface="Times New Roman"/>
                <a:sym typeface="Times New Roman"/>
              </a:rPr>
              <a:t>·</a:t>
            </a:r>
            <a:r>
              <a:rPr lang="en" dirty="0">
                <a:solidFill>
                  <a:schemeClr val="dk1"/>
                </a:solidFill>
              </a:rPr>
              <a:t> Mark 10:6 </a:t>
            </a:r>
            <a:r>
              <a:rPr lang="en" dirty="0">
                <a:solidFill>
                  <a:schemeClr val="dk1"/>
                </a:solidFill>
                <a:latin typeface="Times New Roman"/>
                <a:ea typeface="Times New Roman"/>
                <a:cs typeface="Times New Roman"/>
                <a:sym typeface="Times New Roman"/>
              </a:rPr>
              <a:t>·</a:t>
            </a:r>
            <a:endParaRPr dirty="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1 Corinthians 6:9-11 </a:t>
            </a:r>
            <a:r>
              <a:rPr lang="en" dirty="0">
                <a:solidFill>
                  <a:schemeClr val="dk1"/>
                </a:solidFill>
                <a:latin typeface="Times New Roman"/>
                <a:ea typeface="Times New Roman"/>
                <a:cs typeface="Times New Roman"/>
                <a:sym typeface="Times New Roman"/>
              </a:rPr>
              <a:t>·</a:t>
            </a:r>
            <a:r>
              <a:rPr lang="en" dirty="0">
                <a:solidFill>
                  <a:schemeClr val="dk1"/>
                </a:solidFill>
              </a:rPr>
              <a:t> 1 Thessalonians 4:3-8 </a:t>
            </a:r>
            <a:r>
              <a:rPr lang="en" dirty="0">
                <a:solidFill>
                  <a:schemeClr val="dk1"/>
                </a:solidFill>
                <a:latin typeface="Times New Roman"/>
                <a:ea typeface="Times New Roman"/>
                <a:cs typeface="Times New Roman"/>
                <a:sym typeface="Times New Roman"/>
              </a:rPr>
              <a:t>·</a:t>
            </a:r>
            <a:r>
              <a:rPr lang="en" dirty="0">
                <a:solidFill>
                  <a:schemeClr val="dk1"/>
                </a:solidFill>
              </a:rPr>
              <a:t> 1 Timothy 1:8-11</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 </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United Methodist Church. </a:t>
            </a:r>
            <a:r>
              <a:rPr lang="en" i="1" dirty="0">
                <a:solidFill>
                  <a:schemeClr val="dk1"/>
                </a:solidFill>
              </a:rPr>
              <a:t>The Book of Discipline of The United Methodist Church 2016</a:t>
            </a:r>
            <a:r>
              <a:rPr lang="en" dirty="0">
                <a:solidFill>
                  <a:schemeClr val="dk1"/>
                </a:solidFill>
              </a:rPr>
              <a:t>. The United Methodist Publishing House, 2016.</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 </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Allen, Wesley. “</a:t>
            </a:r>
            <a:r>
              <a:rPr lang="en" dirty="0" err="1">
                <a:solidFill>
                  <a:schemeClr val="dk1"/>
                </a:solidFill>
              </a:rPr>
              <a:t>Humpty</a:t>
            </a:r>
            <a:r>
              <a:rPr lang="en" dirty="0">
                <a:solidFill>
                  <a:schemeClr val="dk1"/>
                </a:solidFill>
              </a:rPr>
              <a:t> Dumpty Can’t Be Put Back Together Again: Why the United Methodist Church Must Split.” Um-</a:t>
            </a:r>
            <a:r>
              <a:rPr lang="en" dirty="0" err="1">
                <a:solidFill>
                  <a:schemeClr val="dk1"/>
                </a:solidFill>
              </a:rPr>
              <a:t>insight.net</a:t>
            </a:r>
            <a:r>
              <a:rPr lang="en" dirty="0">
                <a:solidFill>
                  <a:schemeClr val="dk1"/>
                </a:solidFill>
              </a:rPr>
              <a:t>, March 28, 2019,</a:t>
            </a:r>
            <a:r>
              <a:rPr lang="en" dirty="0">
                <a:solidFill>
                  <a:schemeClr val="dk1"/>
                </a:solidFill>
                <a:uFill>
                  <a:noFill/>
                </a:uFill>
                <a:hlinkClick r:id="rId3">
                  <a:extLst>
                    <a:ext uri="{A12FA001-AC4F-418D-AE19-62706E023703}">
                      <ahyp:hlinkClr xmlns:ahyp="http://schemas.microsoft.com/office/drawing/2018/hyperlinkcolor" val="tx"/>
                    </a:ext>
                  </a:extLst>
                </a:hlinkClick>
              </a:rPr>
              <a:t> </a:t>
            </a:r>
            <a:r>
              <a:rPr lang="en" u="sng" dirty="0">
                <a:solidFill>
                  <a:srgbClr val="0563C1"/>
                </a:solidFill>
                <a:hlinkClick r:id="rId3">
                  <a:extLst>
                    <a:ext uri="{A12FA001-AC4F-418D-AE19-62706E023703}">
                      <ahyp:hlinkClr xmlns:ahyp="http://schemas.microsoft.com/office/drawing/2018/hyperlinkcolor" val="tx"/>
                    </a:ext>
                  </a:extLst>
                </a:hlinkClick>
              </a:rPr>
              <a:t>https://um-insight.net/perspectives/humpty-dumpty-can%E2%80%99t-be-put-back-together-again/</a:t>
            </a:r>
            <a:endParaRPr u="sng" dirty="0">
              <a:solidFill>
                <a:srgbClr val="0563C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 </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Greenway, Jeff. “Time to Go: Why We Must Pass the Protocol.” </a:t>
            </a:r>
            <a:r>
              <a:rPr lang="en" dirty="0" err="1">
                <a:solidFill>
                  <a:schemeClr val="dk1"/>
                </a:solidFill>
              </a:rPr>
              <a:t>Firebrandmag.com</a:t>
            </a:r>
            <a:r>
              <a:rPr lang="en" dirty="0">
                <a:solidFill>
                  <a:schemeClr val="dk1"/>
                </a:solidFill>
              </a:rPr>
              <a:t>, July 27, 2021,</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u="sng" dirty="0">
                <a:solidFill>
                  <a:srgbClr val="0563C1"/>
                </a:solidFill>
                <a:hlinkClick r:id="rId4">
                  <a:extLst>
                    <a:ext uri="{A12FA001-AC4F-418D-AE19-62706E023703}">
                      <ahyp:hlinkClr xmlns:ahyp="http://schemas.microsoft.com/office/drawing/2018/hyperlinkcolor" val="tx"/>
                    </a:ext>
                  </a:extLst>
                </a:hlinkClick>
              </a:rPr>
              <a:t>https://firebrandmag.com/articles/time-to-go-why-we-must-pass-the-protocol</a:t>
            </a:r>
            <a:endParaRPr u="sng" dirty="0">
              <a:solidFill>
                <a:srgbClr val="0563C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 </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err="1">
                <a:solidFill>
                  <a:schemeClr val="dk1"/>
                </a:solidFill>
              </a:rPr>
              <a:t>Haupert</a:t>
            </a:r>
            <a:r>
              <a:rPr lang="en" dirty="0">
                <a:solidFill>
                  <a:schemeClr val="dk1"/>
                </a:solidFill>
              </a:rPr>
              <a:t>-Johnson, Sue and Martin, Bill. “Love is Making Room: Reclaiming the Welcoming Table.” North Georgia Conference of the United Methodist Church, April 2021.</a:t>
            </a:r>
            <a:r>
              <a:rPr lang="en" dirty="0">
                <a:solidFill>
                  <a:schemeClr val="dk1"/>
                </a:solidFill>
                <a:uFill>
                  <a:noFill/>
                </a:uFill>
                <a:hlinkClick r:id="rId5">
                  <a:extLst>
                    <a:ext uri="{A12FA001-AC4F-418D-AE19-62706E023703}">
                      <ahyp:hlinkClr xmlns:ahyp="http://schemas.microsoft.com/office/drawing/2018/hyperlinkcolor" val="tx"/>
                    </a:ext>
                  </a:extLst>
                </a:hlinkClick>
              </a:rPr>
              <a:t> </a:t>
            </a:r>
            <a:r>
              <a:rPr lang="en" u="sng" dirty="0">
                <a:solidFill>
                  <a:srgbClr val="0563C1"/>
                </a:solidFill>
                <a:hlinkClick r:id="rId5">
                  <a:extLst>
                    <a:ext uri="{A12FA001-AC4F-418D-AE19-62706E023703}">
                      <ahyp:hlinkClr xmlns:ahyp="http://schemas.microsoft.com/office/drawing/2018/hyperlinkcolor" val="tx"/>
                    </a:ext>
                  </a:extLst>
                </a:hlinkClick>
              </a:rPr>
              <a:t>https://northga-email.brtapp.com/files/fileslibrary/bishop/welcoming+table+vision+guide.pdf</a:t>
            </a:r>
            <a:endParaRPr u="sng" dirty="0">
              <a:solidFill>
                <a:srgbClr val="0563C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 </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Lambrecht, Thomas. “Primary Reasons for Separation.” </a:t>
            </a:r>
            <a:r>
              <a:rPr lang="en" dirty="0" err="1">
                <a:solidFill>
                  <a:schemeClr val="dk1"/>
                </a:solidFill>
              </a:rPr>
              <a:t>Goodnewsmag.org</a:t>
            </a:r>
            <a:r>
              <a:rPr lang="en" dirty="0">
                <a:solidFill>
                  <a:schemeClr val="dk1"/>
                </a:solidFill>
              </a:rPr>
              <a:t>, February 1, 2021,</a:t>
            </a:r>
            <a:r>
              <a:rPr lang="en" dirty="0">
                <a:solidFill>
                  <a:schemeClr val="dk1"/>
                </a:solidFill>
                <a:uFill>
                  <a:noFill/>
                </a:uFill>
                <a:hlinkClick r:id="rId6">
                  <a:extLst>
                    <a:ext uri="{A12FA001-AC4F-418D-AE19-62706E023703}">
                      <ahyp:hlinkClr xmlns:ahyp="http://schemas.microsoft.com/office/drawing/2018/hyperlinkcolor" val="tx"/>
                    </a:ext>
                  </a:extLst>
                </a:hlinkClick>
              </a:rPr>
              <a:t> </a:t>
            </a:r>
            <a:r>
              <a:rPr lang="en" u="sng" dirty="0">
                <a:solidFill>
                  <a:srgbClr val="0563C1"/>
                </a:solidFill>
                <a:hlinkClick r:id="rId6">
                  <a:extLst>
                    <a:ext uri="{A12FA001-AC4F-418D-AE19-62706E023703}">
                      <ahyp:hlinkClr xmlns:ahyp="http://schemas.microsoft.com/office/drawing/2018/hyperlinkcolor" val="tx"/>
                    </a:ext>
                  </a:extLst>
                </a:hlinkClick>
              </a:rPr>
              <a:t>https://goodnewsmag.org/244074/</a:t>
            </a:r>
            <a:r>
              <a:rPr lang="en" dirty="0">
                <a:solidFill>
                  <a:schemeClr val="dk1"/>
                </a:solidFill>
              </a:rPr>
              <a:t>, Accessed December 4, 2021.</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 </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Weil, Julie </a:t>
            </a:r>
            <a:r>
              <a:rPr lang="en" dirty="0" err="1">
                <a:solidFill>
                  <a:schemeClr val="dk1"/>
                </a:solidFill>
              </a:rPr>
              <a:t>Zauzmer</a:t>
            </a:r>
            <a:r>
              <a:rPr lang="en" dirty="0">
                <a:solidFill>
                  <a:schemeClr val="dk1"/>
                </a:solidFill>
              </a:rPr>
              <a:t>. “U.S. Methodist Leaders Lay Plans to Resist Vote Against Same Sex Marriage.” The Washington Post, March 29, 2019,</a:t>
            </a:r>
            <a:r>
              <a:rPr lang="en" dirty="0">
                <a:solidFill>
                  <a:schemeClr val="dk1"/>
                </a:solidFill>
                <a:uFill>
                  <a:noFill/>
                </a:uFill>
                <a:hlinkClick r:id="rId7">
                  <a:extLst>
                    <a:ext uri="{A12FA001-AC4F-418D-AE19-62706E023703}">
                      <ahyp:hlinkClr xmlns:ahyp="http://schemas.microsoft.com/office/drawing/2018/hyperlinkcolor" val="tx"/>
                    </a:ext>
                  </a:extLst>
                </a:hlinkClick>
              </a:rPr>
              <a:t> </a:t>
            </a:r>
            <a:r>
              <a:rPr lang="en" u="sng" dirty="0">
                <a:solidFill>
                  <a:srgbClr val="0563C1"/>
                </a:solidFill>
                <a:hlinkClick r:id="rId7">
                  <a:extLst>
                    <a:ext uri="{A12FA001-AC4F-418D-AE19-62706E023703}">
                      <ahyp:hlinkClr xmlns:ahyp="http://schemas.microsoft.com/office/drawing/2018/hyperlinkcolor" val="tx"/>
                    </a:ext>
                  </a:extLst>
                </a:hlinkClick>
              </a:rPr>
              <a:t>https://www.washingtonpost.com/religion/2019/03/29/us-methodist-leaders-lay-plans-resist-anti-gay-marriage-vote/</a:t>
            </a:r>
            <a:endParaRPr u="sng" dirty="0">
              <a:solidFill>
                <a:srgbClr val="0563C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 Includes quotes from Adam Hamilton, UMC Minister, and Bishop Sue </a:t>
            </a:r>
            <a:r>
              <a:rPr lang="en" dirty="0" err="1">
                <a:solidFill>
                  <a:schemeClr val="dk1"/>
                </a:solidFill>
              </a:rPr>
              <a:t>Haupert</a:t>
            </a:r>
            <a:r>
              <a:rPr lang="en" dirty="0">
                <a:solidFill>
                  <a:schemeClr val="dk1"/>
                </a:solidFill>
              </a:rPr>
              <a:t>-Johnson, NGUMC Bishop</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 </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Dialogue In Biblical Interpretation: Parts 1 and 2 (Kevin Watson &amp; Kendall </a:t>
            </a:r>
            <a:r>
              <a:rPr lang="en" dirty="0" err="1">
                <a:solidFill>
                  <a:schemeClr val="dk1"/>
                </a:solidFill>
              </a:rPr>
              <a:t>Soulen</a:t>
            </a:r>
            <a:r>
              <a:rPr lang="en" dirty="0">
                <a:solidFill>
                  <a:schemeClr val="dk1"/>
                </a:solidFill>
              </a:rPr>
              <a:t>)</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u="sng" dirty="0">
                <a:solidFill>
                  <a:srgbClr val="0563C1"/>
                </a:solidFill>
                <a:hlinkClick r:id="rId8">
                  <a:extLst>
                    <a:ext uri="{A12FA001-AC4F-418D-AE19-62706E023703}">
                      <ahyp:hlinkClr xmlns:ahyp="http://schemas.microsoft.com/office/drawing/2018/hyperlinkcolor" val="tx"/>
                    </a:ext>
                  </a:extLst>
                </a:hlinkClick>
              </a:rPr>
              <a:t>https://www.youtube.com/watch?v=XkNCmsatTlE</a:t>
            </a:r>
            <a:endParaRPr u="sng" dirty="0">
              <a:solidFill>
                <a:srgbClr val="0563C1"/>
              </a:solidFill>
            </a:endParaRPr>
          </a:p>
          <a:p>
            <a:pPr marL="0" lvl="0" indent="0" algn="l" rtl="0">
              <a:lnSpc>
                <a:spcPct val="115000"/>
              </a:lnSpc>
              <a:spcBef>
                <a:spcPts val="0"/>
              </a:spcBef>
              <a:spcAft>
                <a:spcPts val="0"/>
              </a:spcAft>
              <a:buClr>
                <a:schemeClr val="dk1"/>
              </a:buClr>
              <a:buSzPts val="1100"/>
              <a:buFont typeface="Arial"/>
              <a:buNone/>
            </a:pPr>
            <a:r>
              <a:rPr lang="en" u="sng" dirty="0">
                <a:solidFill>
                  <a:srgbClr val="0563C1"/>
                </a:solidFill>
                <a:hlinkClick r:id="rId9">
                  <a:extLst>
                    <a:ext uri="{A12FA001-AC4F-418D-AE19-62706E023703}">
                      <ahyp:hlinkClr xmlns:ahyp="http://schemas.microsoft.com/office/drawing/2018/hyperlinkcolor" val="tx"/>
                    </a:ext>
                  </a:extLst>
                </a:hlinkClick>
              </a:rPr>
              <a:t>https://www.youtube.com/watch?v=bLJqCdTOSaU</a:t>
            </a:r>
            <a:endParaRPr u="sng" dirty="0">
              <a:solidFill>
                <a:srgbClr val="0563C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w="76200" cap="flat" cmpd="sng">
            <a:solidFill>
              <a:srgbClr val="F1C232"/>
            </a:solidFill>
            <a:prstDash val="solid"/>
            <a:round/>
            <a:headEnd type="none" w="sm" len="sm"/>
            <a:tailEnd type="none" w="sm" len="sm"/>
          </a:ln>
        </p:spPr>
      </p:cxnSp>
      <p:cxnSp>
        <p:nvCxnSpPr>
          <p:cNvPr id="11" name="Google Shape;11;p2"/>
          <p:cNvCxnSpPr/>
          <p:nvPr/>
        </p:nvCxnSpPr>
        <p:spPr>
          <a:xfrm>
            <a:off x="1575035" y="3158252"/>
            <a:ext cx="562200" cy="0"/>
          </a:xfrm>
          <a:prstGeom prst="straightConnector1">
            <a:avLst/>
          </a:prstGeom>
          <a:noFill/>
          <a:ln w="76200" cap="flat" cmpd="sng">
            <a:solidFill>
              <a:srgbClr val="F1C232"/>
            </a:solidFill>
            <a:prstDash val="solid"/>
            <a:round/>
            <a:headEnd type="none" w="sm" len="sm"/>
            <a:tailEnd type="none" w="sm" len="sm"/>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w="76200" cap="flat" cmpd="sng">
              <a:solidFill>
                <a:srgbClr val="1C4587"/>
              </a:solidFill>
              <a:prstDash val="solid"/>
              <a:round/>
              <a:headEnd type="none" w="sm" len="sm"/>
              <a:tailEnd type="none" w="sm" len="sm"/>
            </a:ln>
          </p:spPr>
        </p:cxnSp>
        <p:cxnSp>
          <p:nvCxnSpPr>
            <p:cNvPr id="14" name="Google Shape;14;p2"/>
            <p:cNvCxnSpPr/>
            <p:nvPr/>
          </p:nvCxnSpPr>
          <p:spPr>
            <a:xfrm rot="10800000">
              <a:off x="1346429" y="1163700"/>
              <a:ext cx="6452100" cy="0"/>
            </a:xfrm>
            <a:prstGeom prst="straightConnector1">
              <a:avLst/>
            </a:prstGeom>
            <a:noFill/>
            <a:ln w="9525" cap="flat" cmpd="sng">
              <a:solidFill>
                <a:srgbClr val="1C4587"/>
              </a:solidFill>
              <a:prstDash val="solid"/>
              <a:round/>
              <a:headEnd type="none" w="sm" len="sm"/>
              <a:tailEnd type="none" w="sm" len="sm"/>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w="76200" cap="flat" cmpd="sng">
              <a:solidFill>
                <a:srgbClr val="1C4587"/>
              </a:solidFill>
              <a:prstDash val="solid"/>
              <a:round/>
              <a:headEnd type="none" w="sm" len="sm"/>
              <a:tailEnd type="none" w="sm" len="sm"/>
            </a:ln>
          </p:spPr>
        </p:cxnSp>
        <p:cxnSp>
          <p:nvCxnSpPr>
            <p:cNvPr id="17" name="Google Shape;17;p2"/>
            <p:cNvCxnSpPr/>
            <p:nvPr/>
          </p:nvCxnSpPr>
          <p:spPr>
            <a:xfrm>
              <a:off x="1346435" y="3969088"/>
              <a:ext cx="6452100" cy="0"/>
            </a:xfrm>
            <a:prstGeom prst="straightConnector1">
              <a:avLst/>
            </a:prstGeom>
            <a:noFill/>
            <a:ln w="9525" cap="flat" cmpd="sng">
              <a:solidFill>
                <a:srgbClr val="1C4587"/>
              </a:solidFill>
              <a:prstDash val="solid"/>
              <a:round/>
              <a:headEnd type="none" w="sm" len="sm"/>
              <a:tailEnd type="none" w="sm" len="sm"/>
            </a:ln>
          </p:spPr>
        </p:cxnSp>
      </p:grpSp>
      <p:sp>
        <p:nvSpPr>
          <p:cNvPr id="18" name="Google Shape;18;p2"/>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rgbClr val="38761D"/>
              </a:buClr>
              <a:buSzPts val="5400"/>
              <a:buNone/>
              <a:defRPr sz="5400">
                <a:solidFill>
                  <a:srgbClr val="38761D"/>
                </a:solidFill>
              </a:defRPr>
            </a:lvl1pPr>
            <a:lvl2pPr lvl="1" algn="ctr" rtl="0">
              <a:spcBef>
                <a:spcPts val="0"/>
              </a:spcBef>
              <a:spcAft>
                <a:spcPts val="0"/>
              </a:spcAft>
              <a:buSzPts val="5400"/>
              <a:buNone/>
              <a:defRPr sz="5400"/>
            </a:lvl2pPr>
            <a:lvl3pPr lvl="2" algn="ctr" rtl="0">
              <a:spcBef>
                <a:spcPts val="0"/>
              </a:spcBef>
              <a:spcAft>
                <a:spcPts val="0"/>
              </a:spcAft>
              <a:buSzPts val="5400"/>
              <a:buNone/>
              <a:defRPr sz="5400"/>
            </a:lvl3pPr>
            <a:lvl4pPr lvl="3" algn="ctr" rtl="0">
              <a:spcBef>
                <a:spcPts val="0"/>
              </a:spcBef>
              <a:spcAft>
                <a:spcPts val="0"/>
              </a:spcAft>
              <a:buSzPts val="5400"/>
              <a:buNone/>
              <a:defRPr sz="5400"/>
            </a:lvl4pPr>
            <a:lvl5pPr lvl="4" algn="ctr" rtl="0">
              <a:spcBef>
                <a:spcPts val="0"/>
              </a:spcBef>
              <a:spcAft>
                <a:spcPts val="0"/>
              </a:spcAft>
              <a:buSzPts val="5400"/>
              <a:buNone/>
              <a:defRPr sz="5400"/>
            </a:lvl5pPr>
            <a:lvl6pPr lvl="5" algn="ctr" rtl="0">
              <a:spcBef>
                <a:spcPts val="0"/>
              </a:spcBef>
              <a:spcAft>
                <a:spcPts val="0"/>
              </a:spcAft>
              <a:buSzPts val="5400"/>
              <a:buNone/>
              <a:defRPr sz="5400"/>
            </a:lvl6pPr>
            <a:lvl7pPr lvl="6" algn="ctr" rtl="0">
              <a:spcBef>
                <a:spcPts val="0"/>
              </a:spcBef>
              <a:spcAft>
                <a:spcPts val="0"/>
              </a:spcAft>
              <a:buSzPts val="5400"/>
              <a:buNone/>
              <a:defRPr sz="5400"/>
            </a:lvl7pPr>
            <a:lvl8pPr lvl="7" algn="ctr" rtl="0">
              <a:spcBef>
                <a:spcPts val="0"/>
              </a:spcBef>
              <a:spcAft>
                <a:spcPts val="0"/>
              </a:spcAft>
              <a:buSzPts val="5400"/>
              <a:buNone/>
              <a:defRPr sz="5400"/>
            </a:lvl8pPr>
            <a:lvl9pPr lvl="8" algn="ctr" rtl="0">
              <a:spcBef>
                <a:spcPts val="0"/>
              </a:spcBef>
              <a:spcAft>
                <a:spcPts val="0"/>
              </a:spcAft>
              <a:buSzPts val="5400"/>
              <a:buNone/>
              <a:defRPr sz="5400"/>
            </a:lvl9pPr>
          </a:lstStyle>
          <a:p>
            <a:endParaRPr/>
          </a:p>
        </p:txBody>
      </p:sp>
      <p:sp>
        <p:nvSpPr>
          <p:cNvPr id="19" name="Google Shape;19;p2"/>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400"/>
              <a:buNone/>
              <a:defRPr sz="2400"/>
            </a:lvl1pPr>
            <a:lvl2pPr lvl="1" algn="ctr" rtl="0">
              <a:lnSpc>
                <a:spcPct val="100000"/>
              </a:lnSpc>
              <a:spcBef>
                <a:spcPts val="0"/>
              </a:spcBef>
              <a:spcAft>
                <a:spcPts val="0"/>
              </a:spcAft>
              <a:buSzPts val="2400"/>
              <a:buNone/>
              <a:defRPr sz="2400"/>
            </a:lvl2pPr>
            <a:lvl3pPr lvl="2" algn="ctr" rtl="0">
              <a:lnSpc>
                <a:spcPct val="100000"/>
              </a:lnSpc>
              <a:spcBef>
                <a:spcPts val="0"/>
              </a:spcBef>
              <a:spcAft>
                <a:spcPts val="0"/>
              </a:spcAft>
              <a:buSzPts val="2400"/>
              <a:buNone/>
              <a:defRPr sz="2400"/>
            </a:lvl3pPr>
            <a:lvl4pPr lvl="3" algn="ctr" rtl="0">
              <a:lnSpc>
                <a:spcPct val="100000"/>
              </a:lnSpc>
              <a:spcBef>
                <a:spcPts val="0"/>
              </a:spcBef>
              <a:spcAft>
                <a:spcPts val="0"/>
              </a:spcAft>
              <a:buSzPts val="2400"/>
              <a:buNone/>
              <a:defRPr sz="2400"/>
            </a:lvl4pPr>
            <a:lvl5pPr lvl="4" algn="ctr" rtl="0">
              <a:lnSpc>
                <a:spcPct val="100000"/>
              </a:lnSpc>
              <a:spcBef>
                <a:spcPts val="0"/>
              </a:spcBef>
              <a:spcAft>
                <a:spcPts val="0"/>
              </a:spcAft>
              <a:buSzPts val="2400"/>
              <a:buNone/>
              <a:defRPr sz="2400"/>
            </a:lvl5pPr>
            <a:lvl6pPr lvl="5" algn="ctr" rtl="0">
              <a:lnSpc>
                <a:spcPct val="100000"/>
              </a:lnSpc>
              <a:spcBef>
                <a:spcPts val="0"/>
              </a:spcBef>
              <a:spcAft>
                <a:spcPts val="0"/>
              </a:spcAft>
              <a:buSzPts val="2400"/>
              <a:buNone/>
              <a:defRPr sz="2400"/>
            </a:lvl6pPr>
            <a:lvl7pPr lvl="6" algn="ctr" rtl="0">
              <a:lnSpc>
                <a:spcPct val="100000"/>
              </a:lnSpc>
              <a:spcBef>
                <a:spcPts val="0"/>
              </a:spcBef>
              <a:spcAft>
                <a:spcPts val="0"/>
              </a:spcAft>
              <a:buSzPts val="2400"/>
              <a:buNone/>
              <a:defRPr sz="2400"/>
            </a:lvl7pPr>
            <a:lvl8pPr lvl="7" algn="ctr" rtl="0">
              <a:lnSpc>
                <a:spcPct val="100000"/>
              </a:lnSpc>
              <a:spcBef>
                <a:spcPts val="0"/>
              </a:spcBef>
              <a:spcAft>
                <a:spcPts val="0"/>
              </a:spcAft>
              <a:buSzPts val="2400"/>
              <a:buNone/>
              <a:defRPr sz="2400"/>
            </a:lvl8pPr>
            <a:lvl9pPr lvl="8" algn="ctr" rtl="0">
              <a:lnSpc>
                <a:spcPct val="100000"/>
              </a:lnSpc>
              <a:spcBef>
                <a:spcPts val="0"/>
              </a:spcBef>
              <a:spcAft>
                <a:spcPts val="0"/>
              </a:spcAft>
              <a:buSzPts val="2400"/>
              <a:buNone/>
              <a:defRPr sz="2400"/>
            </a:lvl9pPr>
          </a:lstStyle>
          <a:p>
            <a:endParaRPr/>
          </a:p>
        </p:txBody>
      </p:sp>
      <p:sp>
        <p:nvSpPr>
          <p:cNvPr id="20" name="Google Shape;2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23;p3"/>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rgbClr val="6AA84F"/>
              </a:buClr>
              <a:buSzPts val="3600"/>
              <a:buNone/>
              <a:defRPr>
                <a:solidFill>
                  <a:srgbClr val="6AA84F"/>
                </a:solidFill>
              </a:defRPr>
            </a:lvl1pPr>
            <a:lvl2pPr lvl="1" algn="ctr" rtl="0">
              <a:spcBef>
                <a:spcPts val="0"/>
              </a:spcBef>
              <a:spcAft>
                <a:spcPts val="0"/>
              </a:spcAft>
              <a:buSzPts val="3600"/>
              <a:buNone/>
              <a:defRPr/>
            </a:lvl2pPr>
            <a:lvl3pPr lvl="2" algn="ctr" rtl="0">
              <a:spcBef>
                <a:spcPts val="0"/>
              </a:spcBef>
              <a:spcAft>
                <a:spcPts val="0"/>
              </a:spcAft>
              <a:buSzPts val="3600"/>
              <a:buNone/>
              <a:defRPr/>
            </a:lvl3pPr>
            <a:lvl4pPr lvl="3" algn="ctr" rtl="0">
              <a:spcBef>
                <a:spcPts val="0"/>
              </a:spcBef>
              <a:spcAft>
                <a:spcPts val="0"/>
              </a:spcAft>
              <a:buSzPts val="3600"/>
              <a:buNone/>
              <a:defRPr/>
            </a:lvl4pPr>
            <a:lvl5pPr lvl="4" algn="ctr" rtl="0">
              <a:spcBef>
                <a:spcPts val="0"/>
              </a:spcBef>
              <a:spcAft>
                <a:spcPts val="0"/>
              </a:spcAft>
              <a:buSzPts val="3600"/>
              <a:buNone/>
              <a:defRPr/>
            </a:lvl5pPr>
            <a:lvl6pPr lvl="5" algn="ctr" rtl="0">
              <a:spcBef>
                <a:spcPts val="0"/>
              </a:spcBef>
              <a:spcAft>
                <a:spcPts val="0"/>
              </a:spcAft>
              <a:buSzPts val="3600"/>
              <a:buNone/>
              <a:defRPr/>
            </a:lvl6pPr>
            <a:lvl7pPr lvl="6" algn="ctr" rtl="0">
              <a:spcBef>
                <a:spcPts val="0"/>
              </a:spcBef>
              <a:spcAft>
                <a:spcPts val="0"/>
              </a:spcAft>
              <a:buSzPts val="3600"/>
              <a:buNone/>
              <a:defRPr/>
            </a:lvl7pPr>
            <a:lvl8pPr lvl="7" algn="ctr" rtl="0">
              <a:spcBef>
                <a:spcPts val="0"/>
              </a:spcBef>
              <a:spcAft>
                <a:spcPts val="0"/>
              </a:spcAft>
              <a:buSzPts val="3600"/>
              <a:buNone/>
              <a:defRPr/>
            </a:lvl8pPr>
            <a:lvl9pPr lvl="8" algn="ctr" rtl="0">
              <a:spcBef>
                <a:spcPts val="0"/>
              </a:spcBef>
              <a:spcAft>
                <a:spcPts val="0"/>
              </a:spcAft>
              <a:buSzPts val="3600"/>
              <a:buNone/>
              <a:defRPr/>
            </a:lvl9pPr>
          </a:lstStyle>
          <a:p>
            <a:endParaRPr/>
          </a:p>
        </p:txBody>
      </p:sp>
      <p:sp>
        <p:nvSpPr>
          <p:cNvPr id="24" name="Google Shape;2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38761D"/>
              </a:buClr>
              <a:buSzPts val="3600"/>
              <a:buNone/>
              <a:defRPr>
                <a:solidFill>
                  <a:srgbClr val="38761D"/>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37" name="Google Shape;3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41" name="Google Shape;4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rgbClr val="1C4587"/>
        </a:solidFill>
        <a:effectLst/>
      </p:bgPr>
    </p:bg>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526350"/>
            <a:ext cx="5613600" cy="4090800"/>
          </a:xfrm>
          <a:prstGeom prst="rect">
            <a:avLst/>
          </a:prstGeom>
          <a:solidFill>
            <a:srgbClr val="1C4587"/>
          </a:solidFill>
        </p:spPr>
        <p:txBody>
          <a:bodyPr spcFirstLastPara="1" wrap="square" lIns="91425" tIns="91425" rIns="91425" bIns="91425" anchor="ctr" anchorCtr="0">
            <a:normAutofit/>
          </a:bodyPr>
          <a:lstStyle>
            <a:lvl1pPr lvl="0" rtl="0">
              <a:spcBef>
                <a:spcPts val="0"/>
              </a:spcBef>
              <a:spcAft>
                <a:spcPts val="0"/>
              </a:spcAft>
              <a:buClr>
                <a:schemeClr val="lt1"/>
              </a:buClr>
              <a:buSzPts val="5400"/>
              <a:buNone/>
              <a:defRPr sz="5400" b="0">
                <a:solidFill>
                  <a:schemeClr val="lt1"/>
                </a:solidFill>
              </a:defRPr>
            </a:lvl1pPr>
            <a:lvl2pPr lvl="1" rtl="0">
              <a:spcBef>
                <a:spcPts val="0"/>
              </a:spcBef>
              <a:spcAft>
                <a:spcPts val="0"/>
              </a:spcAft>
              <a:buClr>
                <a:schemeClr val="dk2"/>
              </a:buClr>
              <a:buSzPts val="5400"/>
              <a:buNone/>
              <a:defRPr sz="5400" b="0">
                <a:solidFill>
                  <a:schemeClr val="dk2"/>
                </a:solidFill>
              </a:defRPr>
            </a:lvl2pPr>
            <a:lvl3pPr lvl="2" rtl="0">
              <a:spcBef>
                <a:spcPts val="0"/>
              </a:spcBef>
              <a:spcAft>
                <a:spcPts val="0"/>
              </a:spcAft>
              <a:buClr>
                <a:schemeClr val="dk2"/>
              </a:buClr>
              <a:buSzPts val="5400"/>
              <a:buNone/>
              <a:defRPr sz="5400" b="0">
                <a:solidFill>
                  <a:schemeClr val="dk2"/>
                </a:solidFill>
              </a:defRPr>
            </a:lvl3pPr>
            <a:lvl4pPr lvl="3" rtl="0">
              <a:spcBef>
                <a:spcPts val="0"/>
              </a:spcBef>
              <a:spcAft>
                <a:spcPts val="0"/>
              </a:spcAft>
              <a:buClr>
                <a:schemeClr val="dk2"/>
              </a:buClr>
              <a:buSzPts val="5400"/>
              <a:buNone/>
              <a:defRPr sz="5400" b="0">
                <a:solidFill>
                  <a:schemeClr val="dk2"/>
                </a:solidFill>
              </a:defRPr>
            </a:lvl4pPr>
            <a:lvl5pPr lvl="4" rtl="0">
              <a:spcBef>
                <a:spcPts val="0"/>
              </a:spcBef>
              <a:spcAft>
                <a:spcPts val="0"/>
              </a:spcAft>
              <a:buClr>
                <a:schemeClr val="dk2"/>
              </a:buClr>
              <a:buSzPts val="5400"/>
              <a:buNone/>
              <a:defRPr sz="5400" b="0">
                <a:solidFill>
                  <a:schemeClr val="dk2"/>
                </a:solidFill>
              </a:defRPr>
            </a:lvl5pPr>
            <a:lvl6pPr lvl="5" rtl="0">
              <a:spcBef>
                <a:spcPts val="0"/>
              </a:spcBef>
              <a:spcAft>
                <a:spcPts val="0"/>
              </a:spcAft>
              <a:buClr>
                <a:schemeClr val="dk2"/>
              </a:buClr>
              <a:buSzPts val="5400"/>
              <a:buNone/>
              <a:defRPr sz="5400" b="0">
                <a:solidFill>
                  <a:schemeClr val="dk2"/>
                </a:solidFill>
              </a:defRPr>
            </a:lvl6pPr>
            <a:lvl7pPr lvl="6" rtl="0">
              <a:spcBef>
                <a:spcPts val="0"/>
              </a:spcBef>
              <a:spcAft>
                <a:spcPts val="0"/>
              </a:spcAft>
              <a:buClr>
                <a:schemeClr val="dk2"/>
              </a:buClr>
              <a:buSzPts val="5400"/>
              <a:buNone/>
              <a:defRPr sz="5400" b="0">
                <a:solidFill>
                  <a:schemeClr val="dk2"/>
                </a:solidFill>
              </a:defRPr>
            </a:lvl7pPr>
            <a:lvl8pPr lvl="7" rtl="0">
              <a:spcBef>
                <a:spcPts val="0"/>
              </a:spcBef>
              <a:spcAft>
                <a:spcPts val="0"/>
              </a:spcAft>
              <a:buClr>
                <a:schemeClr val="dk2"/>
              </a:buClr>
              <a:buSzPts val="5400"/>
              <a:buNone/>
              <a:defRPr sz="5400" b="0">
                <a:solidFill>
                  <a:schemeClr val="dk2"/>
                </a:solidFill>
              </a:defRPr>
            </a:lvl8pPr>
            <a:lvl9pPr lvl="8" rtl="0">
              <a:spcBef>
                <a:spcPts val="0"/>
              </a:spcBef>
              <a:spcAft>
                <a:spcPts val="0"/>
              </a:spcAft>
              <a:buClr>
                <a:schemeClr val="dk2"/>
              </a:buClr>
              <a:buSzPts val="5400"/>
              <a:buNone/>
              <a:defRPr sz="5400" b="0">
                <a:solidFill>
                  <a:schemeClr val="dk2"/>
                </a:solidFill>
              </a:defRPr>
            </a:lvl9pPr>
          </a:lstStyle>
          <a:p>
            <a:endParaRPr/>
          </a:p>
        </p:txBody>
      </p:sp>
      <p:sp>
        <p:nvSpPr>
          <p:cNvPr id="44" name="Google Shape;4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47" name="Google Shape;47;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8" name="Google Shape;48;p9"/>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rgbClr val="6AA84F"/>
              </a:buClr>
              <a:buSzPts val="4200"/>
              <a:buNone/>
              <a:defRPr sz="4200">
                <a:solidFill>
                  <a:srgbClr val="6AA84F"/>
                </a:solidFill>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49" name="Google Shape;49;p9"/>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311700" y="4230725"/>
            <a:ext cx="5998800" cy="5988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54" name="Google Shape;5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57;p11"/>
          <p:cNvSpPr txBox="1">
            <a:spLocks noGrp="1"/>
          </p:cNvSpPr>
          <p:nvPr>
            <p:ph type="title" hasCustomPrompt="1"/>
          </p:nvPr>
        </p:nvSpPr>
        <p:spPr>
          <a:xfrm>
            <a:off x="311700" y="1304850"/>
            <a:ext cx="8520600" cy="15384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accent3"/>
              </a:buClr>
              <a:buSzPts val="13000"/>
              <a:buNone/>
              <a:defRPr sz="13000">
                <a:solidFill>
                  <a:schemeClr val="accent3"/>
                </a:solidFill>
              </a:defRPr>
            </a:lvl1pPr>
            <a:lvl2pPr lvl="1" algn="ctr" rtl="0">
              <a:spcBef>
                <a:spcPts val="0"/>
              </a:spcBef>
              <a:spcAft>
                <a:spcPts val="0"/>
              </a:spcAft>
              <a:buClr>
                <a:schemeClr val="accent3"/>
              </a:buClr>
              <a:buSzPts val="13000"/>
              <a:buNone/>
              <a:defRPr sz="13000">
                <a:solidFill>
                  <a:schemeClr val="accent3"/>
                </a:solidFill>
              </a:defRPr>
            </a:lvl2pPr>
            <a:lvl3pPr lvl="2" algn="ctr" rtl="0">
              <a:spcBef>
                <a:spcPts val="0"/>
              </a:spcBef>
              <a:spcAft>
                <a:spcPts val="0"/>
              </a:spcAft>
              <a:buClr>
                <a:schemeClr val="accent3"/>
              </a:buClr>
              <a:buSzPts val="13000"/>
              <a:buNone/>
              <a:defRPr sz="13000">
                <a:solidFill>
                  <a:schemeClr val="accent3"/>
                </a:solidFill>
              </a:defRPr>
            </a:lvl3pPr>
            <a:lvl4pPr lvl="3" algn="ctr" rtl="0">
              <a:spcBef>
                <a:spcPts val="0"/>
              </a:spcBef>
              <a:spcAft>
                <a:spcPts val="0"/>
              </a:spcAft>
              <a:buClr>
                <a:schemeClr val="accent3"/>
              </a:buClr>
              <a:buSzPts val="13000"/>
              <a:buNone/>
              <a:defRPr sz="13000">
                <a:solidFill>
                  <a:schemeClr val="accent3"/>
                </a:solidFill>
              </a:defRPr>
            </a:lvl4pPr>
            <a:lvl5pPr lvl="4" algn="ctr" rtl="0">
              <a:spcBef>
                <a:spcPts val="0"/>
              </a:spcBef>
              <a:spcAft>
                <a:spcPts val="0"/>
              </a:spcAft>
              <a:buClr>
                <a:schemeClr val="accent3"/>
              </a:buClr>
              <a:buSzPts val="13000"/>
              <a:buNone/>
              <a:defRPr sz="13000">
                <a:solidFill>
                  <a:schemeClr val="accent3"/>
                </a:solidFill>
              </a:defRPr>
            </a:lvl5pPr>
            <a:lvl6pPr lvl="5" algn="ctr" rtl="0">
              <a:spcBef>
                <a:spcPts val="0"/>
              </a:spcBef>
              <a:spcAft>
                <a:spcPts val="0"/>
              </a:spcAft>
              <a:buClr>
                <a:schemeClr val="accent3"/>
              </a:buClr>
              <a:buSzPts val="13000"/>
              <a:buNone/>
              <a:defRPr sz="13000">
                <a:solidFill>
                  <a:schemeClr val="accent3"/>
                </a:solidFill>
              </a:defRPr>
            </a:lvl6pPr>
            <a:lvl7pPr lvl="6" algn="ctr" rtl="0">
              <a:spcBef>
                <a:spcPts val="0"/>
              </a:spcBef>
              <a:spcAft>
                <a:spcPts val="0"/>
              </a:spcAft>
              <a:buClr>
                <a:schemeClr val="accent3"/>
              </a:buClr>
              <a:buSzPts val="13000"/>
              <a:buNone/>
              <a:defRPr sz="13000">
                <a:solidFill>
                  <a:schemeClr val="accent3"/>
                </a:solidFill>
              </a:defRPr>
            </a:lvl7pPr>
            <a:lvl8pPr lvl="7" algn="ctr" rtl="0">
              <a:spcBef>
                <a:spcPts val="0"/>
              </a:spcBef>
              <a:spcAft>
                <a:spcPts val="0"/>
              </a:spcAft>
              <a:buClr>
                <a:schemeClr val="accent3"/>
              </a:buClr>
              <a:buSzPts val="13000"/>
              <a:buNone/>
              <a:defRPr sz="13000">
                <a:solidFill>
                  <a:schemeClr val="accent3"/>
                </a:solidFill>
              </a:defRPr>
            </a:lvl8pPr>
            <a:lvl9pPr lvl="8" algn="ctr" rtl="0">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a:spLocks noGrp="1"/>
          </p:cNvSpPr>
          <p:nvPr>
            <p:ph type="body" idx="1"/>
          </p:nvPr>
        </p:nvSpPr>
        <p:spPr>
          <a:xfrm>
            <a:off x="311700" y="2995650"/>
            <a:ext cx="8520600" cy="10716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59" name="Google Shape;5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rgbClr val="38761D"/>
              </a:buClr>
              <a:buSzPts val="3600"/>
              <a:buFont typeface="PT Sans Narrow"/>
              <a:buNone/>
              <a:defRPr sz="3600" b="1">
                <a:solidFill>
                  <a:srgbClr val="38761D"/>
                </a:solidFill>
                <a:latin typeface="PT Sans Narrow"/>
                <a:ea typeface="PT Sans Narrow"/>
                <a:cs typeface="PT Sans Narrow"/>
                <a:sym typeface="PT Sans Narrow"/>
              </a:defRPr>
            </a:lvl1pPr>
            <a:lvl2pPr lvl="1"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Google Shape;7;p1"/>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rgbClr val="1C4587"/>
              </a:buClr>
              <a:buSzPts val="1800"/>
              <a:buFont typeface="Open Sans"/>
              <a:buChar char="●"/>
              <a:defRPr sz="1800">
                <a:solidFill>
                  <a:schemeClr val="dk2"/>
                </a:solidFill>
                <a:latin typeface="Open Sans"/>
                <a:ea typeface="Open Sans"/>
                <a:cs typeface="Open Sans"/>
                <a:sym typeface="Open Sans"/>
              </a:defRPr>
            </a:lvl1pPr>
            <a:lvl2pPr marL="914400" lvl="1"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latin typeface="Open Sans"/>
                <a:ea typeface="Open Sans"/>
                <a:cs typeface="Open Sans"/>
                <a:sym typeface="Open Sans"/>
              </a:defRPr>
            </a:lvl1pPr>
            <a:lvl2pPr lvl="1" algn="r" rtl="0">
              <a:buNone/>
              <a:defRPr sz="1000">
                <a:solidFill>
                  <a:schemeClr val="dk2"/>
                </a:solidFill>
                <a:latin typeface="Open Sans"/>
                <a:ea typeface="Open Sans"/>
                <a:cs typeface="Open Sans"/>
                <a:sym typeface="Open Sans"/>
              </a:defRPr>
            </a:lvl2pPr>
            <a:lvl3pPr lvl="2" algn="r" rtl="0">
              <a:buNone/>
              <a:defRPr sz="1000">
                <a:solidFill>
                  <a:schemeClr val="dk2"/>
                </a:solidFill>
                <a:latin typeface="Open Sans"/>
                <a:ea typeface="Open Sans"/>
                <a:cs typeface="Open Sans"/>
                <a:sym typeface="Open Sans"/>
              </a:defRPr>
            </a:lvl3pPr>
            <a:lvl4pPr lvl="3" algn="r" rtl="0">
              <a:buNone/>
              <a:defRPr sz="1000">
                <a:solidFill>
                  <a:schemeClr val="dk2"/>
                </a:solidFill>
                <a:latin typeface="Open Sans"/>
                <a:ea typeface="Open Sans"/>
                <a:cs typeface="Open Sans"/>
                <a:sym typeface="Open Sans"/>
              </a:defRPr>
            </a:lvl4pPr>
            <a:lvl5pPr lvl="4" algn="r" rtl="0">
              <a:buNone/>
              <a:defRPr sz="1000">
                <a:solidFill>
                  <a:schemeClr val="dk2"/>
                </a:solidFill>
                <a:latin typeface="Open Sans"/>
                <a:ea typeface="Open Sans"/>
                <a:cs typeface="Open Sans"/>
                <a:sym typeface="Open Sans"/>
              </a:defRPr>
            </a:lvl5pPr>
            <a:lvl6pPr lvl="5" algn="r" rtl="0">
              <a:buNone/>
              <a:defRPr sz="1000">
                <a:solidFill>
                  <a:schemeClr val="dk2"/>
                </a:solidFill>
                <a:latin typeface="Open Sans"/>
                <a:ea typeface="Open Sans"/>
                <a:cs typeface="Open Sans"/>
                <a:sym typeface="Open Sans"/>
              </a:defRPr>
            </a:lvl6pPr>
            <a:lvl7pPr lvl="6" algn="r" rtl="0">
              <a:buNone/>
              <a:defRPr sz="1000">
                <a:solidFill>
                  <a:schemeClr val="dk2"/>
                </a:solidFill>
                <a:latin typeface="Open Sans"/>
                <a:ea typeface="Open Sans"/>
                <a:cs typeface="Open Sans"/>
                <a:sym typeface="Open Sans"/>
              </a:defRPr>
            </a:lvl7pPr>
            <a:lvl8pPr lvl="7" algn="r" rtl="0">
              <a:buNone/>
              <a:defRPr sz="1000">
                <a:solidFill>
                  <a:schemeClr val="dk2"/>
                </a:solidFill>
                <a:latin typeface="Open Sans"/>
                <a:ea typeface="Open Sans"/>
                <a:cs typeface="Open Sans"/>
                <a:sym typeface="Open Sans"/>
              </a:defRPr>
            </a:lvl8pPr>
            <a:lvl9pPr lvl="8" algn="r" rtl="0">
              <a:buNone/>
              <a:defRPr sz="1000">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4"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9.xml"/><Relationship Id="rId5" Type="http://schemas.openxmlformats.org/officeDocument/2006/relationships/image" Target="../media/image6.jp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3"/>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dirty="0"/>
              <a:t>Current Status of the </a:t>
            </a:r>
            <a:endParaRPr dirty="0"/>
          </a:p>
          <a:p>
            <a:pPr marL="0" lvl="0" indent="0" algn="ctr" rtl="0">
              <a:spcBef>
                <a:spcPts val="0"/>
              </a:spcBef>
              <a:spcAft>
                <a:spcPts val="0"/>
              </a:spcAft>
              <a:buNone/>
            </a:pPr>
            <a:r>
              <a:rPr lang="en" dirty="0"/>
              <a:t>United Methodist Church</a:t>
            </a:r>
            <a:endParaRPr dirty="0"/>
          </a:p>
        </p:txBody>
      </p:sp>
      <p:sp>
        <p:nvSpPr>
          <p:cNvPr id="3" name="Subtitle 2">
            <a:extLst>
              <a:ext uri="{FF2B5EF4-FFF2-40B4-BE49-F238E27FC236}">
                <a16:creationId xmlns:a16="http://schemas.microsoft.com/office/drawing/2014/main" id="{C811DDC6-3890-667E-857B-F7EBA7EBF8F4}"/>
              </a:ext>
            </a:extLst>
          </p:cNvPr>
          <p:cNvSpPr>
            <a:spLocks noGrp="1"/>
          </p:cNvSpPr>
          <p:nvPr>
            <p:ph type="subTitle" idx="1"/>
          </p:nvPr>
        </p:nvSpPr>
        <p:spPr>
          <a:ln>
            <a:solidFill>
              <a:srgbClr val="000000"/>
            </a:solidFill>
          </a:ln>
        </p:spPr>
        <p:txBody>
          <a:bodyPr>
            <a:normAutofit/>
          </a:bodyPr>
          <a:lstStyle/>
          <a:p>
            <a:r>
              <a:rPr lang="en-US" sz="2000" b="1" dirty="0">
                <a:solidFill>
                  <a:srgbClr val="000000"/>
                </a:solidFill>
                <a:latin typeface="PT Sans Narrow"/>
                <a:sym typeface="PT Sans Narrow"/>
              </a:rPr>
              <a:t>Pendleton United Methodist Church</a:t>
            </a:r>
          </a:p>
          <a:p>
            <a:r>
              <a:rPr lang="en-US" sz="2000" b="1" dirty="0">
                <a:solidFill>
                  <a:srgbClr val="000000"/>
                </a:solidFill>
                <a:latin typeface="PT Sans Narrow"/>
                <a:sym typeface="PT Sans Narrow"/>
              </a:rPr>
              <a:t>Way Forward Team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8"/>
          <p:cNvSpPr txBox="1">
            <a:spLocks noGrp="1"/>
          </p:cNvSpPr>
          <p:nvPr>
            <p:ph type="title"/>
          </p:nvPr>
        </p:nvSpPr>
        <p:spPr>
          <a:xfrm>
            <a:off x="311700" y="445025"/>
            <a:ext cx="8520600" cy="707400"/>
          </a:xfrm>
          <a:prstGeom prst="rect">
            <a:avLst/>
          </a:prstGeom>
          <a:solidFill>
            <a:srgbClr val="1C4587"/>
          </a:solidFill>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540" dirty="0">
                <a:solidFill>
                  <a:schemeClr val="lt1"/>
                </a:solidFill>
              </a:rPr>
              <a:t> </a:t>
            </a:r>
            <a:r>
              <a:rPr lang="en" sz="3540" dirty="0">
                <a:solidFill>
                  <a:srgbClr val="F1C232"/>
                </a:solidFill>
              </a:rPr>
              <a:t>⓵</a:t>
            </a:r>
            <a:r>
              <a:rPr lang="en" sz="3540" dirty="0">
                <a:solidFill>
                  <a:schemeClr val="lt1"/>
                </a:solidFill>
              </a:rPr>
              <a:t> UMC Book of Discipline Human Sexuality</a:t>
            </a:r>
            <a:endParaRPr sz="3540" dirty="0">
              <a:solidFill>
                <a:schemeClr val="lt1"/>
              </a:solidFill>
            </a:endParaRPr>
          </a:p>
        </p:txBody>
      </p:sp>
      <p:sp>
        <p:nvSpPr>
          <p:cNvPr id="105" name="Google Shape;105;p18"/>
          <p:cNvSpPr txBox="1">
            <a:spLocks noGrp="1"/>
          </p:cNvSpPr>
          <p:nvPr>
            <p:ph type="body" idx="4294967295"/>
          </p:nvPr>
        </p:nvSpPr>
        <p:spPr>
          <a:xfrm>
            <a:off x="311700" y="1266325"/>
            <a:ext cx="42603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dirty="0"/>
              <a:t>                                         </a:t>
            </a:r>
            <a:endParaRPr dirty="0"/>
          </a:p>
        </p:txBody>
      </p:sp>
      <p:sp>
        <p:nvSpPr>
          <p:cNvPr id="106" name="Google Shape;106;p18"/>
          <p:cNvSpPr txBox="1">
            <a:spLocks noGrp="1"/>
          </p:cNvSpPr>
          <p:nvPr>
            <p:ph type="body" idx="4294967295"/>
          </p:nvPr>
        </p:nvSpPr>
        <p:spPr>
          <a:xfrm>
            <a:off x="53009" y="1185117"/>
            <a:ext cx="4358816" cy="3728908"/>
          </a:xfrm>
          <a:prstGeom prst="rect">
            <a:avLst/>
          </a:prstGeom>
        </p:spPr>
        <p:txBody>
          <a:bodyPr spcFirstLastPara="1" wrap="square" lIns="91425" tIns="91425" rIns="91425" bIns="91425" anchor="t" anchorCtr="0">
            <a:noAutofit/>
          </a:bodyPr>
          <a:lstStyle/>
          <a:p>
            <a:pPr marL="66675" lvl="0" indent="0">
              <a:lnSpc>
                <a:spcPct val="90000"/>
              </a:lnSpc>
              <a:spcAft>
                <a:spcPts val="1000"/>
              </a:spcAft>
              <a:buClr>
                <a:srgbClr val="38761D"/>
              </a:buClr>
              <a:buSzPts val="2550"/>
              <a:buNone/>
            </a:pPr>
            <a:r>
              <a:rPr lang="en" sz="2550" dirty="0">
                <a:solidFill>
                  <a:srgbClr val="424242"/>
                </a:solidFill>
              </a:rPr>
              <a:t>	</a:t>
            </a:r>
            <a:r>
              <a:rPr lang="en-US" sz="2800" b="1" dirty="0">
                <a:solidFill>
                  <a:srgbClr val="38761D"/>
                </a:solidFill>
                <a:latin typeface="Open Sans" panose="020B0606030504020204" pitchFamily="34" charset="0"/>
                <a:ea typeface="Open Sans" panose="020B0606030504020204" pitchFamily="34" charset="0"/>
                <a:cs typeface="Open Sans" panose="020B0606030504020204" pitchFamily="34" charset="0"/>
              </a:rPr>
              <a:t> </a:t>
            </a:r>
            <a:r>
              <a:rPr lang="en-US" sz="2400" b="1" dirty="0">
                <a:solidFill>
                  <a:srgbClr val="38761D"/>
                </a:solidFill>
                <a:latin typeface="Open Sans" panose="020B0606030504020204" pitchFamily="34" charset="0"/>
                <a:ea typeface="Open Sans" panose="020B0606030504020204" pitchFamily="34" charset="0"/>
                <a:cs typeface="Open Sans" panose="020B0606030504020204" pitchFamily="34" charset="0"/>
              </a:rPr>
              <a:t>TRADITIONAL</a:t>
            </a:r>
            <a:endParaRPr lang="en" sz="2400" dirty="0">
              <a:solidFill>
                <a:srgbClr val="424242"/>
              </a:solidFill>
            </a:endParaRPr>
          </a:p>
          <a:p>
            <a:pPr indent="-393065">
              <a:lnSpc>
                <a:spcPct val="90000"/>
              </a:lnSpc>
              <a:spcBef>
                <a:spcPts val="1000"/>
              </a:spcBef>
              <a:buClr>
                <a:srgbClr val="38761D"/>
              </a:buClr>
              <a:buSzPct val="100000"/>
            </a:pPr>
            <a:r>
              <a:rPr lang="en" sz="2600" dirty="0">
                <a:solidFill>
                  <a:srgbClr val="424242"/>
                </a:solidFill>
              </a:rPr>
              <a:t>Language related to human sexuality should remain the same</a:t>
            </a:r>
            <a:endParaRPr sz="2600" dirty="0">
              <a:solidFill>
                <a:srgbClr val="424242"/>
              </a:solidFill>
            </a:endParaRPr>
          </a:p>
          <a:p>
            <a:pPr indent="-393065">
              <a:lnSpc>
                <a:spcPct val="90000"/>
              </a:lnSpc>
              <a:spcBef>
                <a:spcPts val="1000"/>
              </a:spcBef>
              <a:buClr>
                <a:srgbClr val="38761D"/>
              </a:buClr>
              <a:buSzPct val="100000"/>
            </a:pPr>
            <a:r>
              <a:rPr lang="en" sz="2600" dirty="0">
                <a:solidFill>
                  <a:srgbClr val="424242"/>
                </a:solidFill>
              </a:rPr>
              <a:t>Marriage in the church is between a man and a woman</a:t>
            </a:r>
            <a:endParaRPr sz="2600" dirty="0">
              <a:solidFill>
                <a:srgbClr val="424242"/>
              </a:solidFill>
            </a:endParaRPr>
          </a:p>
          <a:p>
            <a:pPr marL="457200" lvl="0" indent="0" algn="l" rtl="0">
              <a:spcBef>
                <a:spcPts val="0"/>
              </a:spcBef>
              <a:spcAft>
                <a:spcPts val="1200"/>
              </a:spcAft>
              <a:buNone/>
            </a:pPr>
            <a:r>
              <a:rPr lang="en" sz="2550" dirty="0"/>
              <a:t>	</a:t>
            </a:r>
            <a:endParaRPr sz="2550" dirty="0"/>
          </a:p>
        </p:txBody>
      </p:sp>
      <p:sp>
        <p:nvSpPr>
          <p:cNvPr id="107" name="Google Shape;107;p18"/>
          <p:cNvSpPr txBox="1">
            <a:spLocks noGrp="1"/>
          </p:cNvSpPr>
          <p:nvPr>
            <p:ph type="body" idx="4294967295"/>
          </p:nvPr>
        </p:nvSpPr>
        <p:spPr>
          <a:xfrm>
            <a:off x="4511175" y="1119206"/>
            <a:ext cx="4260300" cy="3860729"/>
          </a:xfrm>
          <a:prstGeom prst="rect">
            <a:avLst/>
          </a:prstGeom>
        </p:spPr>
        <p:txBody>
          <a:bodyPr spcFirstLastPara="1" wrap="square" lIns="91425" tIns="91425" rIns="91425" bIns="91425" anchor="t" anchorCtr="0">
            <a:normAutofit/>
          </a:bodyPr>
          <a:lstStyle/>
          <a:p>
            <a:pPr marL="64135" lvl="0" indent="0" algn="ctr">
              <a:lnSpc>
                <a:spcPct val="90000"/>
              </a:lnSpc>
              <a:spcBef>
                <a:spcPts val="1000"/>
              </a:spcBef>
              <a:buClr>
                <a:srgbClr val="38761D"/>
              </a:buClr>
              <a:buSzPct val="100000"/>
              <a:buNone/>
            </a:pPr>
            <a:r>
              <a:rPr lang="en-US" sz="2600" b="1" cap="small" dirty="0">
                <a:solidFill>
                  <a:srgbClr val="38761D"/>
                </a:solidFill>
                <a:latin typeface="Open Sans" panose="020B0606030504020204" pitchFamily="34" charset="0"/>
                <a:ea typeface="Open Sans" panose="020B0606030504020204" pitchFamily="34" charset="0"/>
                <a:cs typeface="Open Sans" panose="020B0606030504020204" pitchFamily="34" charset="0"/>
              </a:rPr>
              <a:t>PROGRESSIVE</a:t>
            </a:r>
            <a:endParaRPr lang="en" sz="2800" b="1" cap="small" dirty="0">
              <a:solidFill>
                <a:srgbClr val="000000"/>
              </a:solidFill>
            </a:endParaRPr>
          </a:p>
          <a:p>
            <a:pPr marL="457200" lvl="0" indent="-393065" algn="l" rtl="0">
              <a:lnSpc>
                <a:spcPct val="90000"/>
              </a:lnSpc>
              <a:spcBef>
                <a:spcPts val="1000"/>
              </a:spcBef>
              <a:spcAft>
                <a:spcPts val="0"/>
              </a:spcAft>
              <a:buClr>
                <a:srgbClr val="38761D"/>
              </a:buClr>
              <a:buSzPct val="100000"/>
              <a:buChar char="●"/>
            </a:pPr>
            <a:r>
              <a:rPr lang="en" sz="2600" dirty="0">
                <a:solidFill>
                  <a:srgbClr val="424242"/>
                </a:solidFill>
              </a:rPr>
              <a:t>All language related to human sexuality should be removed</a:t>
            </a:r>
            <a:endParaRPr sz="2600" dirty="0">
              <a:solidFill>
                <a:srgbClr val="424242"/>
              </a:solidFill>
            </a:endParaRPr>
          </a:p>
          <a:p>
            <a:pPr marL="457200" lvl="0" indent="-393065" algn="l" rtl="0">
              <a:lnSpc>
                <a:spcPct val="90000"/>
              </a:lnSpc>
              <a:spcBef>
                <a:spcPts val="1000"/>
              </a:spcBef>
              <a:spcAft>
                <a:spcPts val="0"/>
              </a:spcAft>
              <a:buClr>
                <a:srgbClr val="38761D"/>
              </a:buClr>
              <a:buSzPct val="100000"/>
              <a:buChar char="●"/>
            </a:pPr>
            <a:r>
              <a:rPr lang="en" sz="2600" dirty="0">
                <a:solidFill>
                  <a:srgbClr val="424242"/>
                </a:solidFill>
              </a:rPr>
              <a:t>Allows for same sex marriage and ordination of practicing homosexuals</a:t>
            </a:r>
            <a:endParaRPr sz="2600" dirty="0">
              <a:solidFill>
                <a:srgbClr val="424242"/>
              </a:solidFill>
            </a:endParaRPr>
          </a:p>
          <a:p>
            <a:pPr marL="914400" lvl="1" indent="-310832" algn="l" rtl="0">
              <a:spcBef>
                <a:spcPts val="0"/>
              </a:spcBef>
              <a:spcAft>
                <a:spcPts val="0"/>
              </a:spcAft>
              <a:buSzPct val="100000"/>
              <a:buChar char="○"/>
            </a:pPr>
            <a:endParaRPr dirty="0"/>
          </a:p>
        </p:txBody>
      </p:sp>
      <p:cxnSp>
        <p:nvCxnSpPr>
          <p:cNvPr id="108" name="Google Shape;108;p18"/>
          <p:cNvCxnSpPr/>
          <p:nvPr/>
        </p:nvCxnSpPr>
        <p:spPr>
          <a:xfrm flipH="1">
            <a:off x="4452050" y="1373500"/>
            <a:ext cx="18900" cy="3561600"/>
          </a:xfrm>
          <a:prstGeom prst="straightConnector1">
            <a:avLst/>
          </a:prstGeom>
          <a:noFill/>
          <a:ln w="38100" cap="flat" cmpd="sng">
            <a:solidFill>
              <a:srgbClr val="1C4587"/>
            </a:solidFill>
            <a:prstDash val="solid"/>
            <a:round/>
            <a:headEnd type="none" w="med" len="med"/>
            <a:tailEnd type="none" w="med" len="med"/>
          </a:ln>
        </p:spPr>
      </p:cxnSp>
      <p:sp>
        <p:nvSpPr>
          <p:cNvPr id="7" name="TextBox 6">
            <a:extLst>
              <a:ext uri="{FF2B5EF4-FFF2-40B4-BE49-F238E27FC236}">
                <a16:creationId xmlns:a16="http://schemas.microsoft.com/office/drawing/2014/main" id="{D0E91150-9929-4D48-A8A2-421918B3F0FA}"/>
              </a:ext>
            </a:extLst>
          </p:cNvPr>
          <p:cNvSpPr txBox="1"/>
          <p:nvPr/>
        </p:nvSpPr>
        <p:spPr>
          <a:xfrm flipH="1">
            <a:off x="4452050" y="4627323"/>
            <a:ext cx="4319425" cy="307777"/>
          </a:xfrm>
          <a:prstGeom prst="rect">
            <a:avLst/>
          </a:prstGeom>
          <a:solidFill>
            <a:srgbClr val="F1C232"/>
          </a:solidFill>
        </p:spPr>
        <p:txBody>
          <a:bodyPr wrap="square" rtlCol="0">
            <a:spAutoFit/>
          </a:bodyPr>
          <a:lstStyle/>
          <a:p>
            <a:pPr algn="ctr"/>
            <a:r>
              <a:rPr lang="en-US" b="1" dirty="0"/>
              <a:t>Not all beliefs are shared, but all are accepted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9"/>
          <p:cNvSpPr txBox="1">
            <a:spLocks noGrp="1"/>
          </p:cNvSpPr>
          <p:nvPr>
            <p:ph type="title"/>
          </p:nvPr>
        </p:nvSpPr>
        <p:spPr>
          <a:xfrm>
            <a:off x="311700" y="445025"/>
            <a:ext cx="8520600" cy="707400"/>
          </a:xfrm>
          <a:prstGeom prst="rect">
            <a:avLst/>
          </a:prstGeom>
          <a:solidFill>
            <a:srgbClr val="1C4587"/>
          </a:solidFill>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640">
                <a:solidFill>
                  <a:srgbClr val="F1C232"/>
                </a:solidFill>
              </a:rPr>
              <a:t>⓶</a:t>
            </a:r>
            <a:r>
              <a:rPr lang="en" sz="3640">
                <a:solidFill>
                  <a:schemeClr val="lt1"/>
                </a:solidFill>
              </a:rPr>
              <a:t> Theology - Scripture</a:t>
            </a:r>
            <a:endParaRPr sz="3640" dirty="0">
              <a:solidFill>
                <a:schemeClr val="lt1"/>
              </a:solidFill>
            </a:endParaRPr>
          </a:p>
        </p:txBody>
      </p:sp>
      <p:sp>
        <p:nvSpPr>
          <p:cNvPr id="114" name="Google Shape;114;p19"/>
          <p:cNvSpPr txBox="1">
            <a:spLocks noGrp="1"/>
          </p:cNvSpPr>
          <p:nvPr>
            <p:ph type="body" idx="4294967295"/>
          </p:nvPr>
        </p:nvSpPr>
        <p:spPr>
          <a:xfrm>
            <a:off x="311700" y="1266325"/>
            <a:ext cx="42603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                                         </a:t>
            </a:r>
            <a:endParaRPr dirty="0"/>
          </a:p>
        </p:txBody>
      </p:sp>
      <p:sp>
        <p:nvSpPr>
          <p:cNvPr id="115" name="Google Shape;115;p19"/>
          <p:cNvSpPr txBox="1">
            <a:spLocks noGrp="1"/>
          </p:cNvSpPr>
          <p:nvPr>
            <p:ph type="body" idx="4294967295"/>
          </p:nvPr>
        </p:nvSpPr>
        <p:spPr>
          <a:xfrm>
            <a:off x="90700" y="1238525"/>
            <a:ext cx="4380300" cy="3675500"/>
          </a:xfrm>
          <a:prstGeom prst="rect">
            <a:avLst/>
          </a:prstGeom>
        </p:spPr>
        <p:txBody>
          <a:bodyPr spcFirstLastPara="1" wrap="square" lIns="91425" tIns="91425" rIns="91425" bIns="91425" anchor="t" anchorCtr="0">
            <a:normAutofit/>
          </a:bodyPr>
          <a:lstStyle/>
          <a:p>
            <a:pPr marL="76200" lvl="0" indent="0" algn="ctr">
              <a:lnSpc>
                <a:spcPct val="100000"/>
              </a:lnSpc>
              <a:spcBef>
                <a:spcPts val="1000"/>
              </a:spcBef>
              <a:buClr>
                <a:srgbClr val="38761D"/>
              </a:buClr>
              <a:buSzPts val="2400"/>
              <a:buNone/>
            </a:pPr>
            <a:r>
              <a:rPr lang="en-US" sz="2400" b="1" dirty="0">
                <a:solidFill>
                  <a:srgbClr val="38761D"/>
                </a:solidFill>
                <a:latin typeface="Open Sans" panose="020B0606030504020204" pitchFamily="34" charset="0"/>
                <a:ea typeface="Open Sans" panose="020B0606030504020204" pitchFamily="34" charset="0"/>
                <a:cs typeface="Open Sans" panose="020B0606030504020204" pitchFamily="34" charset="0"/>
              </a:rPr>
              <a:t>TRADITIONAL</a:t>
            </a:r>
            <a:endParaRPr lang="en" sz="2400" dirty="0">
              <a:solidFill>
                <a:srgbClr val="000000"/>
              </a:solidFill>
            </a:endParaRPr>
          </a:p>
          <a:p>
            <a:pPr indent="-379403">
              <a:lnSpc>
                <a:spcPct val="80000"/>
              </a:lnSpc>
              <a:spcBef>
                <a:spcPts val="1000"/>
              </a:spcBef>
              <a:spcAft>
                <a:spcPts val="1000"/>
              </a:spcAft>
              <a:buClr>
                <a:srgbClr val="38761D"/>
              </a:buClr>
              <a:buSzPct val="100000"/>
            </a:pPr>
            <a:r>
              <a:rPr lang="en" sz="2100" dirty="0">
                <a:solidFill>
                  <a:srgbClr val="000000"/>
                </a:solidFill>
              </a:rPr>
              <a:t>Word of God</a:t>
            </a:r>
            <a:endParaRPr sz="2100" dirty="0">
              <a:solidFill>
                <a:srgbClr val="000000"/>
              </a:solidFill>
            </a:endParaRPr>
          </a:p>
          <a:p>
            <a:pPr indent="-379403">
              <a:lnSpc>
                <a:spcPct val="80000"/>
              </a:lnSpc>
              <a:spcBef>
                <a:spcPts val="1000"/>
              </a:spcBef>
              <a:spcAft>
                <a:spcPts val="1000"/>
              </a:spcAft>
              <a:buClr>
                <a:srgbClr val="38761D"/>
              </a:buClr>
              <a:buSzPct val="100000"/>
            </a:pPr>
            <a:r>
              <a:rPr lang="en" sz="2100" dirty="0">
                <a:solidFill>
                  <a:srgbClr val="000000"/>
                </a:solidFill>
              </a:rPr>
              <a:t>Biblical revelation is complete</a:t>
            </a:r>
            <a:endParaRPr sz="2100" dirty="0">
              <a:solidFill>
                <a:srgbClr val="000000"/>
              </a:solidFill>
            </a:endParaRPr>
          </a:p>
          <a:p>
            <a:pPr indent="-379403">
              <a:lnSpc>
                <a:spcPct val="80000"/>
              </a:lnSpc>
              <a:spcBef>
                <a:spcPts val="1000"/>
              </a:spcBef>
              <a:spcAft>
                <a:spcPts val="1000"/>
              </a:spcAft>
              <a:buClr>
                <a:srgbClr val="38761D"/>
              </a:buClr>
              <a:buSzPct val="100000"/>
            </a:pPr>
            <a:r>
              <a:rPr lang="en" sz="2100" dirty="0">
                <a:solidFill>
                  <a:srgbClr val="000000"/>
                </a:solidFill>
              </a:rPr>
              <a:t>Bible is true &amp; authoritative</a:t>
            </a:r>
            <a:endParaRPr sz="2100" dirty="0">
              <a:solidFill>
                <a:srgbClr val="000000"/>
              </a:solidFill>
            </a:endParaRPr>
          </a:p>
          <a:p>
            <a:pPr indent="-379403">
              <a:lnSpc>
                <a:spcPct val="80000"/>
              </a:lnSpc>
              <a:spcBef>
                <a:spcPts val="1000"/>
              </a:spcBef>
              <a:spcAft>
                <a:spcPts val="1000"/>
              </a:spcAft>
              <a:buClr>
                <a:srgbClr val="38761D"/>
              </a:buClr>
              <a:buSzPct val="100000"/>
            </a:pPr>
            <a:r>
              <a:rPr lang="en" sz="2100" dirty="0">
                <a:solidFill>
                  <a:srgbClr val="000000"/>
                </a:solidFill>
              </a:rPr>
              <a:t>Experience is subject to Scripture</a:t>
            </a:r>
            <a:endParaRPr sz="2100" dirty="0">
              <a:solidFill>
                <a:srgbClr val="000000"/>
              </a:solidFill>
            </a:endParaRPr>
          </a:p>
          <a:p>
            <a:pPr marL="457200" lvl="0" indent="0" algn="l" rtl="0">
              <a:spcBef>
                <a:spcPts val="1000"/>
              </a:spcBef>
              <a:spcAft>
                <a:spcPts val="1200"/>
              </a:spcAft>
              <a:buNone/>
            </a:pPr>
            <a:r>
              <a:rPr lang="en" dirty="0"/>
              <a:t>	</a:t>
            </a:r>
            <a:endParaRPr dirty="0"/>
          </a:p>
        </p:txBody>
      </p:sp>
      <p:sp>
        <p:nvSpPr>
          <p:cNvPr id="116" name="Google Shape;116;p19"/>
          <p:cNvSpPr txBox="1">
            <a:spLocks noGrp="1"/>
          </p:cNvSpPr>
          <p:nvPr>
            <p:ph type="body" idx="4294967295"/>
          </p:nvPr>
        </p:nvSpPr>
        <p:spPr>
          <a:xfrm>
            <a:off x="4470950" y="1238525"/>
            <a:ext cx="4584600" cy="3820237"/>
          </a:xfrm>
          <a:prstGeom prst="rect">
            <a:avLst/>
          </a:prstGeom>
        </p:spPr>
        <p:txBody>
          <a:bodyPr spcFirstLastPara="1" wrap="square" lIns="91425" tIns="91425" rIns="91425" bIns="91425" anchor="t" anchorCtr="0">
            <a:normAutofit fontScale="55000" lnSpcReduction="20000"/>
          </a:bodyPr>
          <a:lstStyle/>
          <a:p>
            <a:pPr marL="76200" indent="0" algn="ctr">
              <a:lnSpc>
                <a:spcPct val="120000"/>
              </a:lnSpc>
              <a:spcBef>
                <a:spcPts val="1000"/>
              </a:spcBef>
              <a:buClr>
                <a:srgbClr val="38761D"/>
              </a:buClr>
              <a:buSzPts val="2400"/>
              <a:buNone/>
            </a:pPr>
            <a:r>
              <a:rPr lang="en-US" sz="4400" b="1" dirty="0">
                <a:solidFill>
                  <a:srgbClr val="38761D"/>
                </a:solidFill>
                <a:latin typeface="Open Sans" panose="020B0606030504020204" pitchFamily="34" charset="0"/>
                <a:ea typeface="Open Sans" panose="020B0606030504020204" pitchFamily="34" charset="0"/>
                <a:cs typeface="Open Sans" panose="020B0606030504020204" pitchFamily="34" charset="0"/>
              </a:rPr>
              <a:t>PROGRESSIVE</a:t>
            </a:r>
            <a:endParaRPr lang="en" sz="4400" b="1" dirty="0">
              <a:solidFill>
                <a:srgbClr val="38761D"/>
              </a:solidFill>
              <a:latin typeface="Open Sans" panose="020B0606030504020204" pitchFamily="34" charset="0"/>
              <a:ea typeface="Open Sans" panose="020B0606030504020204" pitchFamily="34" charset="0"/>
              <a:cs typeface="Open Sans" panose="020B0606030504020204" pitchFamily="34" charset="0"/>
            </a:endParaRPr>
          </a:p>
          <a:p>
            <a:pPr marL="457200" lvl="0" indent="-379403" algn="l" rtl="0">
              <a:lnSpc>
                <a:spcPct val="100000"/>
              </a:lnSpc>
              <a:spcBef>
                <a:spcPts val="1000"/>
              </a:spcBef>
              <a:spcAft>
                <a:spcPts val="0"/>
              </a:spcAft>
              <a:buClr>
                <a:srgbClr val="38761D"/>
              </a:buClr>
              <a:buSzPct val="100000"/>
              <a:buChar char="●"/>
            </a:pPr>
            <a:r>
              <a:rPr lang="en" sz="3800" dirty="0">
                <a:solidFill>
                  <a:srgbClr val="000000"/>
                </a:solidFill>
              </a:rPr>
              <a:t>Contains word of God</a:t>
            </a:r>
            <a:endParaRPr sz="3800" dirty="0">
              <a:solidFill>
                <a:srgbClr val="000000"/>
              </a:solidFill>
            </a:endParaRPr>
          </a:p>
          <a:p>
            <a:pPr marL="457200" lvl="0" indent="-379403" algn="l" rtl="0">
              <a:lnSpc>
                <a:spcPct val="100000"/>
              </a:lnSpc>
              <a:spcBef>
                <a:spcPts val="1000"/>
              </a:spcBef>
              <a:spcAft>
                <a:spcPts val="0"/>
              </a:spcAft>
              <a:buClr>
                <a:srgbClr val="38761D"/>
              </a:buClr>
              <a:buSzPct val="100000"/>
              <a:buChar char="●"/>
            </a:pPr>
            <a:r>
              <a:rPr lang="en" sz="3800" dirty="0">
                <a:solidFill>
                  <a:srgbClr val="000000"/>
                </a:solidFill>
              </a:rPr>
              <a:t>New revelation takes precedence over old</a:t>
            </a:r>
            <a:endParaRPr sz="3800" dirty="0">
              <a:solidFill>
                <a:srgbClr val="000000"/>
              </a:solidFill>
            </a:endParaRPr>
          </a:p>
          <a:p>
            <a:pPr marL="457200" lvl="0" indent="-379403" algn="l" rtl="0">
              <a:lnSpc>
                <a:spcPct val="100000"/>
              </a:lnSpc>
              <a:spcBef>
                <a:spcPts val="1000"/>
              </a:spcBef>
              <a:spcAft>
                <a:spcPts val="0"/>
              </a:spcAft>
              <a:buClr>
                <a:srgbClr val="38761D"/>
              </a:buClr>
              <a:buSzPct val="100000"/>
              <a:buChar char="●"/>
            </a:pPr>
            <a:r>
              <a:rPr lang="en" sz="3800" dirty="0">
                <a:solidFill>
                  <a:srgbClr val="000000"/>
                </a:solidFill>
              </a:rPr>
              <a:t>Parts of Bible are true; portions can be dismissed as not authoritative; not relevant today</a:t>
            </a:r>
            <a:endParaRPr sz="3800" dirty="0">
              <a:solidFill>
                <a:srgbClr val="000000"/>
              </a:solidFill>
            </a:endParaRPr>
          </a:p>
          <a:p>
            <a:pPr marL="457200" lvl="0" indent="-379403" algn="l" rtl="0">
              <a:lnSpc>
                <a:spcPct val="100000"/>
              </a:lnSpc>
              <a:spcBef>
                <a:spcPts val="1000"/>
              </a:spcBef>
              <a:spcAft>
                <a:spcPts val="1000"/>
              </a:spcAft>
              <a:buClr>
                <a:srgbClr val="38761D"/>
              </a:buClr>
              <a:buSzPct val="100000"/>
              <a:buChar char="●"/>
            </a:pPr>
            <a:r>
              <a:rPr lang="en" sz="3800" dirty="0">
                <a:solidFill>
                  <a:srgbClr val="000000"/>
                </a:solidFill>
              </a:rPr>
              <a:t>Experience supersedes Scripture</a:t>
            </a:r>
            <a:endParaRPr sz="2200" dirty="0"/>
          </a:p>
        </p:txBody>
      </p:sp>
      <p:cxnSp>
        <p:nvCxnSpPr>
          <p:cNvPr id="117" name="Google Shape;117;p19"/>
          <p:cNvCxnSpPr/>
          <p:nvPr/>
        </p:nvCxnSpPr>
        <p:spPr>
          <a:xfrm flipH="1">
            <a:off x="4452050" y="1373500"/>
            <a:ext cx="18900" cy="3561600"/>
          </a:xfrm>
          <a:prstGeom prst="straightConnector1">
            <a:avLst/>
          </a:prstGeom>
          <a:noFill/>
          <a:ln w="38100" cap="flat" cmpd="sng">
            <a:solidFill>
              <a:srgbClr val="1C4587"/>
            </a:solidFill>
            <a:prstDash val="solid"/>
            <a:round/>
            <a:headEnd type="none" w="med" len="med"/>
            <a:tailEnd type="none" w="med" len="med"/>
          </a:ln>
        </p:spPr>
      </p:cxnSp>
      <p:sp>
        <p:nvSpPr>
          <p:cNvPr id="8" name="TextBox 7">
            <a:extLst>
              <a:ext uri="{FF2B5EF4-FFF2-40B4-BE49-F238E27FC236}">
                <a16:creationId xmlns:a16="http://schemas.microsoft.com/office/drawing/2014/main" id="{26AD7949-E67E-5C43-A0C8-C5122597BD20}"/>
              </a:ext>
            </a:extLst>
          </p:cNvPr>
          <p:cNvSpPr txBox="1"/>
          <p:nvPr/>
        </p:nvSpPr>
        <p:spPr>
          <a:xfrm flipH="1">
            <a:off x="4673002" y="4644527"/>
            <a:ext cx="4124836" cy="307777"/>
          </a:xfrm>
          <a:prstGeom prst="rect">
            <a:avLst/>
          </a:prstGeom>
          <a:solidFill>
            <a:srgbClr val="F1C232"/>
          </a:solidFill>
        </p:spPr>
        <p:txBody>
          <a:bodyPr wrap="square" rtlCol="0">
            <a:spAutoFit/>
          </a:bodyPr>
          <a:lstStyle/>
          <a:p>
            <a:pPr algn="ctr"/>
            <a:r>
              <a:rPr lang="en-US" b="1" dirty="0"/>
              <a:t>Not all beliefs are shared, but all are accepted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0"/>
          <p:cNvSpPr txBox="1">
            <a:spLocks noGrp="1"/>
          </p:cNvSpPr>
          <p:nvPr>
            <p:ph type="title"/>
          </p:nvPr>
        </p:nvSpPr>
        <p:spPr>
          <a:xfrm>
            <a:off x="311700" y="445025"/>
            <a:ext cx="8520600" cy="707400"/>
          </a:xfrm>
          <a:prstGeom prst="rect">
            <a:avLst/>
          </a:prstGeom>
          <a:solidFill>
            <a:srgbClr val="1C4587"/>
          </a:solidFill>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640">
                <a:solidFill>
                  <a:srgbClr val="F1C232"/>
                </a:solidFill>
              </a:rPr>
              <a:t>⓷ </a:t>
            </a:r>
            <a:r>
              <a:rPr lang="en" sz="3640">
                <a:solidFill>
                  <a:schemeClr val="lt1"/>
                </a:solidFill>
              </a:rPr>
              <a:t>Theology - Nature &amp; Role of Jesus</a:t>
            </a:r>
            <a:endParaRPr sz="3640" dirty="0">
              <a:solidFill>
                <a:schemeClr val="lt1"/>
              </a:solidFill>
            </a:endParaRPr>
          </a:p>
        </p:txBody>
      </p:sp>
      <p:sp>
        <p:nvSpPr>
          <p:cNvPr id="123" name="Google Shape;123;p20"/>
          <p:cNvSpPr txBox="1">
            <a:spLocks noGrp="1"/>
          </p:cNvSpPr>
          <p:nvPr>
            <p:ph type="body" idx="4294967295"/>
          </p:nvPr>
        </p:nvSpPr>
        <p:spPr>
          <a:xfrm>
            <a:off x="311700" y="1266325"/>
            <a:ext cx="42603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dirty="0"/>
              <a:t>               </a:t>
            </a:r>
          </a:p>
          <a:p>
            <a:pPr marL="0" lvl="0" indent="0" algn="l" rtl="0">
              <a:spcBef>
                <a:spcPts val="0"/>
              </a:spcBef>
              <a:spcAft>
                <a:spcPts val="1200"/>
              </a:spcAft>
              <a:buNone/>
            </a:pPr>
            <a:endParaRPr lang="en" dirty="0"/>
          </a:p>
          <a:p>
            <a:pPr marL="0" lvl="0" indent="0" algn="l" rtl="0">
              <a:spcBef>
                <a:spcPts val="0"/>
              </a:spcBef>
              <a:spcAft>
                <a:spcPts val="1200"/>
              </a:spcAft>
              <a:buNone/>
            </a:pPr>
            <a:r>
              <a:rPr lang="en" dirty="0"/>
              <a:t>                          </a:t>
            </a:r>
            <a:endParaRPr dirty="0"/>
          </a:p>
        </p:txBody>
      </p:sp>
      <p:sp>
        <p:nvSpPr>
          <p:cNvPr id="124" name="Google Shape;124;p20"/>
          <p:cNvSpPr txBox="1">
            <a:spLocks noGrp="1"/>
          </p:cNvSpPr>
          <p:nvPr>
            <p:ph type="body" idx="4294967295"/>
          </p:nvPr>
        </p:nvSpPr>
        <p:spPr>
          <a:xfrm>
            <a:off x="90700" y="1352425"/>
            <a:ext cx="4481400" cy="3682562"/>
          </a:xfrm>
          <a:prstGeom prst="rect">
            <a:avLst/>
          </a:prstGeom>
        </p:spPr>
        <p:txBody>
          <a:bodyPr spcFirstLastPara="1" wrap="square" lIns="91425" tIns="91425" rIns="91425" bIns="91425" anchor="t" anchorCtr="0">
            <a:normAutofit fontScale="62500" lnSpcReduction="20000"/>
          </a:bodyPr>
          <a:lstStyle/>
          <a:p>
            <a:pPr marL="42566" lvl="0" indent="0" algn="ctr">
              <a:spcBef>
                <a:spcPts val="1000"/>
              </a:spcBef>
              <a:buClr>
                <a:srgbClr val="38761D"/>
              </a:buClr>
              <a:buSzPct val="100000"/>
              <a:buNone/>
            </a:pPr>
            <a:r>
              <a:rPr lang="en-US" sz="3800" b="1" dirty="0">
                <a:solidFill>
                  <a:srgbClr val="38761D"/>
                </a:solidFill>
                <a:latin typeface="Open Sans" panose="020B0606030504020204" pitchFamily="34" charset="0"/>
                <a:ea typeface="Open Sans" panose="020B0606030504020204" pitchFamily="34" charset="0"/>
                <a:cs typeface="Open Sans" panose="020B0606030504020204" pitchFamily="34" charset="0"/>
              </a:rPr>
              <a:t>TRADITIONAL</a:t>
            </a:r>
            <a:endParaRPr lang="en" sz="2300" dirty="0">
              <a:solidFill>
                <a:srgbClr val="000000"/>
              </a:solidFill>
            </a:endParaRPr>
          </a:p>
          <a:p>
            <a:pPr marL="457200" lvl="0" indent="-414634" algn="l" rtl="0">
              <a:lnSpc>
                <a:spcPct val="115000"/>
              </a:lnSpc>
              <a:spcBef>
                <a:spcPts val="1000"/>
              </a:spcBef>
              <a:spcAft>
                <a:spcPts val="0"/>
              </a:spcAft>
              <a:buClr>
                <a:srgbClr val="38761D"/>
              </a:buClr>
              <a:buSzPct val="100000"/>
              <a:buChar char="●"/>
            </a:pPr>
            <a:r>
              <a:rPr lang="en" sz="4400" dirty="0">
                <a:solidFill>
                  <a:srgbClr val="000000"/>
                </a:solidFill>
              </a:rPr>
              <a:t>Incarnate (fully human &amp; fully divine)</a:t>
            </a:r>
            <a:endParaRPr sz="4400" dirty="0">
              <a:solidFill>
                <a:srgbClr val="000000"/>
              </a:solidFill>
            </a:endParaRPr>
          </a:p>
          <a:p>
            <a:pPr marL="457200" lvl="0" indent="-412115" algn="l" rtl="0">
              <a:lnSpc>
                <a:spcPct val="115000"/>
              </a:lnSpc>
              <a:spcBef>
                <a:spcPts val="1000"/>
              </a:spcBef>
              <a:spcAft>
                <a:spcPts val="0"/>
              </a:spcAft>
              <a:buClr>
                <a:srgbClr val="38761D"/>
              </a:buClr>
              <a:buSzPct val="100000"/>
              <a:buChar char="●"/>
            </a:pPr>
            <a:r>
              <a:rPr lang="en" sz="4400" dirty="0">
                <a:solidFill>
                  <a:srgbClr val="000000"/>
                </a:solidFill>
              </a:rPr>
              <a:t>Virgin Birth</a:t>
            </a:r>
            <a:endParaRPr sz="4400" dirty="0">
              <a:solidFill>
                <a:srgbClr val="000000"/>
              </a:solidFill>
            </a:endParaRPr>
          </a:p>
          <a:p>
            <a:pPr marL="457200" lvl="0" indent="-412115" algn="l" rtl="0">
              <a:lnSpc>
                <a:spcPct val="115000"/>
              </a:lnSpc>
              <a:spcBef>
                <a:spcPts val="1000"/>
              </a:spcBef>
              <a:spcAft>
                <a:spcPts val="0"/>
              </a:spcAft>
              <a:buClr>
                <a:srgbClr val="38761D"/>
              </a:buClr>
              <a:buSzPct val="100000"/>
              <a:buChar char="●"/>
            </a:pPr>
            <a:r>
              <a:rPr lang="en" sz="4400" dirty="0">
                <a:solidFill>
                  <a:srgbClr val="000000"/>
                </a:solidFill>
              </a:rPr>
              <a:t>Physical Death</a:t>
            </a:r>
            <a:endParaRPr sz="4400" dirty="0">
              <a:solidFill>
                <a:srgbClr val="000000"/>
              </a:solidFill>
            </a:endParaRPr>
          </a:p>
          <a:p>
            <a:pPr marL="457200" lvl="0" indent="-412115" algn="l" rtl="0">
              <a:lnSpc>
                <a:spcPct val="115000"/>
              </a:lnSpc>
              <a:spcBef>
                <a:spcPts val="1000"/>
              </a:spcBef>
              <a:spcAft>
                <a:spcPts val="0"/>
              </a:spcAft>
              <a:buClr>
                <a:srgbClr val="38761D"/>
              </a:buClr>
              <a:buSzPct val="100000"/>
              <a:buChar char="●"/>
            </a:pPr>
            <a:r>
              <a:rPr lang="en" sz="4400" dirty="0">
                <a:solidFill>
                  <a:srgbClr val="000000"/>
                </a:solidFill>
              </a:rPr>
              <a:t>Bodily Resurrection</a:t>
            </a:r>
            <a:endParaRPr sz="4400" dirty="0">
              <a:solidFill>
                <a:srgbClr val="000000"/>
              </a:solidFill>
            </a:endParaRPr>
          </a:p>
          <a:p>
            <a:pPr marL="457200" lvl="0" indent="0" algn="l" rtl="0">
              <a:lnSpc>
                <a:spcPct val="150000"/>
              </a:lnSpc>
              <a:spcBef>
                <a:spcPts val="1000"/>
              </a:spcBef>
              <a:spcAft>
                <a:spcPts val="0"/>
              </a:spcAft>
              <a:buNone/>
            </a:pPr>
            <a:endParaRPr sz="2600" dirty="0">
              <a:solidFill>
                <a:srgbClr val="000000"/>
              </a:solidFill>
            </a:endParaRPr>
          </a:p>
        </p:txBody>
      </p:sp>
      <p:sp>
        <p:nvSpPr>
          <p:cNvPr id="125" name="Google Shape;125;p20"/>
          <p:cNvSpPr txBox="1">
            <a:spLocks noGrp="1"/>
          </p:cNvSpPr>
          <p:nvPr>
            <p:ph type="body" idx="4294967295"/>
          </p:nvPr>
        </p:nvSpPr>
        <p:spPr>
          <a:xfrm>
            <a:off x="4471000" y="1352425"/>
            <a:ext cx="4584600" cy="3216600"/>
          </a:xfrm>
          <a:prstGeom prst="rect">
            <a:avLst/>
          </a:prstGeom>
        </p:spPr>
        <p:txBody>
          <a:bodyPr spcFirstLastPara="1" wrap="square" lIns="91425" tIns="91425" rIns="91425" bIns="91425" anchor="t" anchorCtr="0">
            <a:normAutofit lnSpcReduction="10000"/>
          </a:bodyPr>
          <a:lstStyle/>
          <a:p>
            <a:pPr marL="44450" lvl="0" indent="0" algn="ctr">
              <a:spcBef>
                <a:spcPts val="1000"/>
              </a:spcBef>
              <a:buClr>
                <a:srgbClr val="38761D"/>
              </a:buClr>
              <a:buSzPts val="2900"/>
              <a:buNone/>
            </a:pPr>
            <a:r>
              <a:rPr lang="en-US" sz="2400" b="1" cap="small" dirty="0">
                <a:solidFill>
                  <a:srgbClr val="38761D"/>
                </a:solidFill>
                <a:latin typeface="Open Sans" panose="020B0606030504020204" pitchFamily="34" charset="0"/>
                <a:ea typeface="Open Sans" panose="020B0606030504020204" pitchFamily="34" charset="0"/>
                <a:cs typeface="Open Sans" panose="020B0606030504020204" pitchFamily="34" charset="0"/>
              </a:rPr>
              <a:t>PROGRESSIVE</a:t>
            </a:r>
            <a:endParaRPr lang="en" sz="2900" dirty="0">
              <a:solidFill>
                <a:srgbClr val="000000"/>
              </a:solidFill>
            </a:endParaRPr>
          </a:p>
          <a:p>
            <a:pPr marL="457200" lvl="0" indent="-412750" algn="l" rtl="0">
              <a:lnSpc>
                <a:spcPct val="115000"/>
              </a:lnSpc>
              <a:spcBef>
                <a:spcPts val="1000"/>
              </a:spcBef>
              <a:spcAft>
                <a:spcPts val="0"/>
              </a:spcAft>
              <a:buClr>
                <a:srgbClr val="38761D"/>
              </a:buClr>
              <a:buSzPts val="2900"/>
              <a:buChar char="●"/>
            </a:pPr>
            <a:r>
              <a:rPr lang="en" sz="2800" dirty="0">
                <a:solidFill>
                  <a:srgbClr val="000000"/>
                </a:solidFill>
              </a:rPr>
              <a:t>May or may not believe in any or all of these tenets of the Apostles’ Creed</a:t>
            </a:r>
            <a:endParaRPr sz="2800" dirty="0">
              <a:solidFill>
                <a:srgbClr val="000000"/>
              </a:solidFill>
            </a:endParaRPr>
          </a:p>
          <a:p>
            <a:pPr marL="0" lvl="0" indent="0" algn="l" rtl="0">
              <a:spcBef>
                <a:spcPts val="1000"/>
              </a:spcBef>
              <a:spcAft>
                <a:spcPts val="1200"/>
              </a:spcAft>
              <a:buNone/>
            </a:pPr>
            <a:r>
              <a:rPr lang="en" dirty="0"/>
              <a:t>	</a:t>
            </a:r>
            <a:endParaRPr dirty="0"/>
          </a:p>
        </p:txBody>
      </p:sp>
      <p:cxnSp>
        <p:nvCxnSpPr>
          <p:cNvPr id="126" name="Google Shape;126;p20"/>
          <p:cNvCxnSpPr/>
          <p:nvPr/>
        </p:nvCxnSpPr>
        <p:spPr>
          <a:xfrm flipH="1">
            <a:off x="4452050" y="1373500"/>
            <a:ext cx="18900" cy="3561600"/>
          </a:xfrm>
          <a:prstGeom prst="straightConnector1">
            <a:avLst/>
          </a:prstGeom>
          <a:noFill/>
          <a:ln w="38100" cap="flat" cmpd="sng">
            <a:solidFill>
              <a:srgbClr val="1C4587"/>
            </a:solidFill>
            <a:prstDash val="solid"/>
            <a:round/>
            <a:headEnd type="none" w="med" len="med"/>
            <a:tailEnd type="none" w="med" len="med"/>
          </a:ln>
        </p:spPr>
      </p:cxnSp>
      <p:sp>
        <p:nvSpPr>
          <p:cNvPr id="2" name="TextBox 1">
            <a:extLst>
              <a:ext uri="{FF2B5EF4-FFF2-40B4-BE49-F238E27FC236}">
                <a16:creationId xmlns:a16="http://schemas.microsoft.com/office/drawing/2014/main" id="{4F65512C-FF0E-5B42-B89C-79D92EA26267}"/>
              </a:ext>
            </a:extLst>
          </p:cNvPr>
          <p:cNvSpPr txBox="1"/>
          <p:nvPr/>
        </p:nvSpPr>
        <p:spPr>
          <a:xfrm flipH="1">
            <a:off x="4606464" y="4390698"/>
            <a:ext cx="4124836" cy="307777"/>
          </a:xfrm>
          <a:prstGeom prst="rect">
            <a:avLst/>
          </a:prstGeom>
          <a:solidFill>
            <a:srgbClr val="F1C232"/>
          </a:solidFill>
        </p:spPr>
        <p:txBody>
          <a:bodyPr wrap="square" rtlCol="0">
            <a:spAutoFit/>
          </a:bodyPr>
          <a:lstStyle/>
          <a:p>
            <a:pPr algn="ctr"/>
            <a:r>
              <a:rPr lang="en-US" b="1" dirty="0"/>
              <a:t>Not all beliefs are shared, but all are accepted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1"/>
          <p:cNvSpPr txBox="1">
            <a:spLocks noGrp="1"/>
          </p:cNvSpPr>
          <p:nvPr>
            <p:ph type="title"/>
          </p:nvPr>
        </p:nvSpPr>
        <p:spPr>
          <a:xfrm>
            <a:off x="311700" y="445025"/>
            <a:ext cx="8520600" cy="707400"/>
          </a:xfrm>
          <a:prstGeom prst="rect">
            <a:avLst/>
          </a:prstGeom>
          <a:solidFill>
            <a:srgbClr val="1C4587"/>
          </a:solidFill>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640">
                <a:solidFill>
                  <a:schemeClr val="lt1"/>
                </a:solidFill>
              </a:rPr>
              <a:t> </a:t>
            </a:r>
            <a:r>
              <a:rPr lang="en" sz="3640">
                <a:solidFill>
                  <a:srgbClr val="F1C232"/>
                </a:solidFill>
              </a:rPr>
              <a:t>⓸</a:t>
            </a:r>
            <a:r>
              <a:rPr lang="en" sz="3640">
                <a:solidFill>
                  <a:schemeClr val="lt1"/>
                </a:solidFill>
              </a:rPr>
              <a:t> Theology - Nature &amp; Role of Sin</a:t>
            </a:r>
            <a:endParaRPr sz="3640" dirty="0">
              <a:solidFill>
                <a:schemeClr val="lt1"/>
              </a:solidFill>
            </a:endParaRPr>
          </a:p>
        </p:txBody>
      </p:sp>
      <p:sp>
        <p:nvSpPr>
          <p:cNvPr id="132" name="Google Shape;132;p21"/>
          <p:cNvSpPr txBox="1">
            <a:spLocks noGrp="1"/>
          </p:cNvSpPr>
          <p:nvPr>
            <p:ph type="body" idx="4294967295"/>
          </p:nvPr>
        </p:nvSpPr>
        <p:spPr>
          <a:xfrm>
            <a:off x="311700" y="1266325"/>
            <a:ext cx="42603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                                         </a:t>
            </a:r>
            <a:endParaRPr dirty="0"/>
          </a:p>
        </p:txBody>
      </p:sp>
      <p:sp>
        <p:nvSpPr>
          <p:cNvPr id="133" name="Google Shape;133;p21"/>
          <p:cNvSpPr txBox="1">
            <a:spLocks noGrp="1"/>
          </p:cNvSpPr>
          <p:nvPr>
            <p:ph type="body" idx="4294967295"/>
          </p:nvPr>
        </p:nvSpPr>
        <p:spPr>
          <a:xfrm>
            <a:off x="-29400" y="1352425"/>
            <a:ext cx="4481400" cy="3561600"/>
          </a:xfrm>
          <a:prstGeom prst="rect">
            <a:avLst/>
          </a:prstGeom>
        </p:spPr>
        <p:txBody>
          <a:bodyPr spcFirstLastPara="1" wrap="square" lIns="91425" tIns="91425" rIns="91425" bIns="91425" anchor="t" anchorCtr="0">
            <a:normAutofit fontScale="47500" lnSpcReduction="20000"/>
          </a:bodyPr>
          <a:lstStyle/>
          <a:p>
            <a:pPr marL="67945" lvl="0" indent="0" algn="ctr">
              <a:spcBef>
                <a:spcPts val="1000"/>
              </a:spcBef>
              <a:buClr>
                <a:srgbClr val="38761D"/>
              </a:buClr>
              <a:buSzPct val="100000"/>
              <a:buNone/>
            </a:pPr>
            <a:r>
              <a:rPr lang="en-US" sz="4800" b="1" dirty="0">
                <a:solidFill>
                  <a:srgbClr val="38761D"/>
                </a:solidFill>
                <a:latin typeface="Open Sans" panose="020B0606030504020204" pitchFamily="34" charset="0"/>
                <a:ea typeface="Open Sans" panose="020B0606030504020204" pitchFamily="34" charset="0"/>
                <a:cs typeface="Open Sans" panose="020B0606030504020204" pitchFamily="34" charset="0"/>
              </a:rPr>
              <a:t>TRADITIONAL</a:t>
            </a:r>
            <a:endParaRPr lang="en" sz="4600" dirty="0">
              <a:solidFill>
                <a:srgbClr val="000000"/>
              </a:solidFill>
            </a:endParaRPr>
          </a:p>
          <a:p>
            <a:pPr marL="457200" lvl="0" indent="-389255" algn="l" rtl="0">
              <a:lnSpc>
                <a:spcPct val="115000"/>
              </a:lnSpc>
              <a:spcBef>
                <a:spcPts val="1000"/>
              </a:spcBef>
              <a:spcAft>
                <a:spcPts val="0"/>
              </a:spcAft>
              <a:buClr>
                <a:srgbClr val="38761D"/>
              </a:buClr>
              <a:buSzPct val="100000"/>
              <a:buChar char="●"/>
            </a:pPr>
            <a:r>
              <a:rPr lang="en" sz="4600" dirty="0">
                <a:solidFill>
                  <a:srgbClr val="000000"/>
                </a:solidFill>
              </a:rPr>
              <a:t>Personal, separates us from God</a:t>
            </a:r>
            <a:endParaRPr sz="4600" dirty="0">
              <a:solidFill>
                <a:srgbClr val="000000"/>
              </a:solidFill>
            </a:endParaRPr>
          </a:p>
          <a:p>
            <a:pPr marL="457200" lvl="0" indent="-389255" algn="l" rtl="0">
              <a:lnSpc>
                <a:spcPct val="115000"/>
              </a:lnSpc>
              <a:spcBef>
                <a:spcPts val="1000"/>
              </a:spcBef>
              <a:spcAft>
                <a:spcPts val="0"/>
              </a:spcAft>
              <a:buClr>
                <a:srgbClr val="38761D"/>
              </a:buClr>
              <a:buSzPct val="100000"/>
              <a:buChar char="●"/>
            </a:pPr>
            <a:r>
              <a:rPr lang="en" sz="4600" dirty="0">
                <a:solidFill>
                  <a:srgbClr val="000000"/>
                </a:solidFill>
              </a:rPr>
              <a:t>Requires atonement</a:t>
            </a:r>
            <a:endParaRPr sz="4600" dirty="0">
              <a:solidFill>
                <a:srgbClr val="000000"/>
              </a:solidFill>
            </a:endParaRPr>
          </a:p>
          <a:p>
            <a:pPr marL="457200" lvl="0" indent="-393287" algn="l" rtl="0">
              <a:lnSpc>
                <a:spcPct val="115000"/>
              </a:lnSpc>
              <a:spcBef>
                <a:spcPts val="1000"/>
              </a:spcBef>
              <a:spcAft>
                <a:spcPts val="0"/>
              </a:spcAft>
              <a:buClr>
                <a:srgbClr val="38761D"/>
              </a:buClr>
              <a:buSzPct val="100000"/>
              <a:buChar char="●"/>
            </a:pPr>
            <a:r>
              <a:rPr lang="en" sz="4715" dirty="0">
                <a:solidFill>
                  <a:srgbClr val="000000"/>
                </a:solidFill>
              </a:rPr>
              <a:t>Forgiveness comes from faith in the life, death, and resurrection of Jesus</a:t>
            </a:r>
            <a:endParaRPr sz="4715" dirty="0">
              <a:solidFill>
                <a:srgbClr val="000000"/>
              </a:solidFill>
            </a:endParaRPr>
          </a:p>
        </p:txBody>
      </p:sp>
      <p:sp>
        <p:nvSpPr>
          <p:cNvPr id="134" name="Google Shape;134;p21"/>
          <p:cNvSpPr txBox="1">
            <a:spLocks noGrp="1"/>
          </p:cNvSpPr>
          <p:nvPr>
            <p:ph type="body" idx="4294967295"/>
          </p:nvPr>
        </p:nvSpPr>
        <p:spPr>
          <a:xfrm>
            <a:off x="4470950" y="1299236"/>
            <a:ext cx="4584600" cy="3561600"/>
          </a:xfrm>
          <a:prstGeom prst="rect">
            <a:avLst/>
          </a:prstGeom>
        </p:spPr>
        <p:txBody>
          <a:bodyPr spcFirstLastPara="1" wrap="square" lIns="91425" tIns="91425" rIns="91425" bIns="91425" anchor="t" anchorCtr="0">
            <a:normAutofit fontScale="62500" lnSpcReduction="20000"/>
          </a:bodyPr>
          <a:lstStyle/>
          <a:p>
            <a:pPr marL="66675" lvl="0" indent="0" algn="ctr">
              <a:spcBef>
                <a:spcPts val="1000"/>
              </a:spcBef>
              <a:buClr>
                <a:srgbClr val="38761D"/>
              </a:buClr>
              <a:buSzPts val="2550"/>
              <a:buNone/>
            </a:pPr>
            <a:r>
              <a:rPr lang="en-US" sz="3300" b="1" cap="small" dirty="0">
                <a:solidFill>
                  <a:srgbClr val="38761D"/>
                </a:solidFill>
                <a:latin typeface="Open Sans" panose="020B0606030504020204" pitchFamily="34" charset="0"/>
                <a:ea typeface="Open Sans" panose="020B0606030504020204" pitchFamily="34" charset="0"/>
                <a:cs typeface="Open Sans" panose="020B0606030504020204" pitchFamily="34" charset="0"/>
              </a:rPr>
              <a:t>PROGRESSIVE</a:t>
            </a:r>
            <a:endParaRPr lang="en" sz="3300" dirty="0">
              <a:solidFill>
                <a:srgbClr val="000000"/>
              </a:solidFill>
            </a:endParaRPr>
          </a:p>
          <a:p>
            <a:pPr marL="457200" lvl="0" indent="-390525" algn="l" rtl="0">
              <a:lnSpc>
                <a:spcPct val="115000"/>
              </a:lnSpc>
              <a:spcBef>
                <a:spcPts val="1000"/>
              </a:spcBef>
              <a:spcAft>
                <a:spcPts val="0"/>
              </a:spcAft>
              <a:buClr>
                <a:srgbClr val="38761D"/>
              </a:buClr>
              <a:buSzPts val="2550"/>
              <a:buChar char="●"/>
            </a:pPr>
            <a:r>
              <a:rPr lang="en" sz="3200" dirty="0">
                <a:solidFill>
                  <a:srgbClr val="000000"/>
                </a:solidFill>
              </a:rPr>
              <a:t>Societal from external forces</a:t>
            </a:r>
            <a:endParaRPr sz="3200" dirty="0">
              <a:solidFill>
                <a:srgbClr val="000000"/>
              </a:solidFill>
            </a:endParaRPr>
          </a:p>
          <a:p>
            <a:pPr marL="457200" lvl="0" indent="-390525" algn="l" rtl="0">
              <a:lnSpc>
                <a:spcPct val="115000"/>
              </a:lnSpc>
              <a:spcBef>
                <a:spcPts val="1000"/>
              </a:spcBef>
              <a:spcAft>
                <a:spcPts val="0"/>
              </a:spcAft>
              <a:buClr>
                <a:srgbClr val="38761D"/>
              </a:buClr>
              <a:buSzPts val="2550"/>
              <a:buChar char="●"/>
            </a:pPr>
            <a:r>
              <a:rPr lang="en" sz="3200" dirty="0">
                <a:solidFill>
                  <a:srgbClr val="000000"/>
                </a:solidFill>
              </a:rPr>
              <a:t>No original sin (Man is inherently good)</a:t>
            </a:r>
            <a:endParaRPr sz="3200" dirty="0">
              <a:solidFill>
                <a:srgbClr val="000000"/>
              </a:solidFill>
            </a:endParaRPr>
          </a:p>
          <a:p>
            <a:pPr marL="457200" lvl="0" indent="-390525" algn="l" rtl="0">
              <a:lnSpc>
                <a:spcPct val="115000"/>
              </a:lnSpc>
              <a:spcBef>
                <a:spcPts val="1000"/>
              </a:spcBef>
              <a:spcAft>
                <a:spcPts val="0"/>
              </a:spcAft>
              <a:buClr>
                <a:srgbClr val="38761D"/>
              </a:buClr>
              <a:buSzPts val="2550"/>
              <a:buChar char="●"/>
            </a:pPr>
            <a:r>
              <a:rPr lang="en" sz="3200" dirty="0">
                <a:solidFill>
                  <a:srgbClr val="000000"/>
                </a:solidFill>
              </a:rPr>
              <a:t>It is possible for sin to be corrected through works of justice &amp; mercy</a:t>
            </a:r>
          </a:p>
          <a:p>
            <a:pPr marL="457200" lvl="0" indent="-390525" algn="l" rtl="0">
              <a:lnSpc>
                <a:spcPct val="115000"/>
              </a:lnSpc>
              <a:spcBef>
                <a:spcPts val="1000"/>
              </a:spcBef>
              <a:spcAft>
                <a:spcPts val="0"/>
              </a:spcAft>
              <a:buClr>
                <a:srgbClr val="38761D"/>
              </a:buClr>
              <a:buSzPts val="2550"/>
              <a:buChar char="●"/>
            </a:pPr>
            <a:r>
              <a:rPr lang="en" sz="3200" dirty="0">
                <a:solidFill>
                  <a:srgbClr val="000000"/>
                </a:solidFill>
              </a:rPr>
              <a:t>Jesus’ death on the cross is not necessary for atonement</a:t>
            </a:r>
          </a:p>
          <a:p>
            <a:pPr marL="457200" lvl="0" indent="-390525" algn="l" rtl="0">
              <a:lnSpc>
                <a:spcPct val="115000"/>
              </a:lnSpc>
              <a:spcBef>
                <a:spcPts val="1000"/>
              </a:spcBef>
              <a:spcAft>
                <a:spcPts val="0"/>
              </a:spcAft>
              <a:buClr>
                <a:srgbClr val="38761D"/>
              </a:buClr>
              <a:buSzPts val="2550"/>
              <a:buChar char="●"/>
            </a:pPr>
            <a:endParaRPr lang="en" sz="3200" dirty="0">
              <a:solidFill>
                <a:srgbClr val="000000"/>
              </a:solidFill>
            </a:endParaRPr>
          </a:p>
          <a:p>
            <a:pPr marL="66675" lvl="0" indent="0" algn="l" rtl="0">
              <a:lnSpc>
                <a:spcPct val="115000"/>
              </a:lnSpc>
              <a:spcBef>
                <a:spcPts val="1000"/>
              </a:spcBef>
              <a:spcAft>
                <a:spcPts val="0"/>
              </a:spcAft>
              <a:buClr>
                <a:srgbClr val="38761D"/>
              </a:buClr>
              <a:buSzPts val="2550"/>
              <a:buNone/>
            </a:pPr>
            <a:endParaRPr lang="en" sz="3200" dirty="0">
              <a:solidFill>
                <a:srgbClr val="000000"/>
              </a:solidFill>
            </a:endParaRPr>
          </a:p>
        </p:txBody>
      </p:sp>
      <p:cxnSp>
        <p:nvCxnSpPr>
          <p:cNvPr id="135" name="Google Shape;135;p21"/>
          <p:cNvCxnSpPr/>
          <p:nvPr/>
        </p:nvCxnSpPr>
        <p:spPr>
          <a:xfrm flipH="1">
            <a:off x="4452050" y="1373500"/>
            <a:ext cx="18900" cy="3561600"/>
          </a:xfrm>
          <a:prstGeom prst="straightConnector1">
            <a:avLst/>
          </a:prstGeom>
          <a:noFill/>
          <a:ln w="38100" cap="flat" cmpd="sng">
            <a:solidFill>
              <a:srgbClr val="1C4587"/>
            </a:solidFill>
            <a:prstDash val="solid"/>
            <a:round/>
            <a:headEnd type="none" w="med" len="med"/>
            <a:tailEnd type="none" w="med" len="med"/>
          </a:ln>
        </p:spPr>
      </p:cxnSp>
      <p:sp>
        <p:nvSpPr>
          <p:cNvPr id="7" name="TextBox 6">
            <a:extLst>
              <a:ext uri="{FF2B5EF4-FFF2-40B4-BE49-F238E27FC236}">
                <a16:creationId xmlns:a16="http://schemas.microsoft.com/office/drawing/2014/main" id="{37E0830F-B860-0B49-ABE7-0A29AF1D2805}"/>
              </a:ext>
            </a:extLst>
          </p:cNvPr>
          <p:cNvSpPr txBox="1"/>
          <p:nvPr/>
        </p:nvSpPr>
        <p:spPr>
          <a:xfrm flipH="1">
            <a:off x="4673052" y="4739858"/>
            <a:ext cx="4124836" cy="307777"/>
          </a:xfrm>
          <a:prstGeom prst="rect">
            <a:avLst/>
          </a:prstGeom>
          <a:solidFill>
            <a:srgbClr val="F1C232"/>
          </a:solidFill>
        </p:spPr>
        <p:txBody>
          <a:bodyPr wrap="square" rtlCol="0">
            <a:spAutoFit/>
          </a:bodyPr>
          <a:lstStyle/>
          <a:p>
            <a:pPr algn="ctr"/>
            <a:r>
              <a:rPr lang="en-US" b="1" dirty="0"/>
              <a:t>Not all beliefs are shared, but all are accepted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2"/>
          <p:cNvSpPr txBox="1">
            <a:spLocks noGrp="1"/>
          </p:cNvSpPr>
          <p:nvPr>
            <p:ph type="title"/>
          </p:nvPr>
        </p:nvSpPr>
        <p:spPr>
          <a:xfrm>
            <a:off x="311700" y="445025"/>
            <a:ext cx="8520600" cy="707400"/>
          </a:xfrm>
          <a:prstGeom prst="rect">
            <a:avLst/>
          </a:prstGeom>
          <a:solidFill>
            <a:srgbClr val="1C4587"/>
          </a:solidFill>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640">
                <a:solidFill>
                  <a:schemeClr val="lt1"/>
                </a:solidFill>
              </a:rPr>
              <a:t> </a:t>
            </a:r>
            <a:r>
              <a:rPr lang="en" sz="3640">
                <a:solidFill>
                  <a:srgbClr val="F1C232"/>
                </a:solidFill>
              </a:rPr>
              <a:t>⓹</a:t>
            </a:r>
            <a:r>
              <a:rPr lang="en" sz="3640">
                <a:solidFill>
                  <a:schemeClr val="lt1"/>
                </a:solidFill>
              </a:rPr>
              <a:t> Theology - Salvation</a:t>
            </a:r>
            <a:endParaRPr sz="3640" dirty="0">
              <a:solidFill>
                <a:schemeClr val="lt1"/>
              </a:solidFill>
            </a:endParaRPr>
          </a:p>
        </p:txBody>
      </p:sp>
      <p:sp>
        <p:nvSpPr>
          <p:cNvPr id="141" name="Google Shape;141;p22"/>
          <p:cNvSpPr txBox="1">
            <a:spLocks noGrp="1"/>
          </p:cNvSpPr>
          <p:nvPr>
            <p:ph type="body" idx="4294967295"/>
          </p:nvPr>
        </p:nvSpPr>
        <p:spPr>
          <a:xfrm>
            <a:off x="311700" y="1266325"/>
            <a:ext cx="42603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                                         </a:t>
            </a:r>
            <a:endParaRPr dirty="0"/>
          </a:p>
        </p:txBody>
      </p:sp>
      <p:sp>
        <p:nvSpPr>
          <p:cNvPr id="142" name="Google Shape;142;p22"/>
          <p:cNvSpPr txBox="1">
            <a:spLocks noGrp="1"/>
          </p:cNvSpPr>
          <p:nvPr>
            <p:ph type="body" idx="4294967295"/>
          </p:nvPr>
        </p:nvSpPr>
        <p:spPr>
          <a:xfrm>
            <a:off x="90700" y="1352425"/>
            <a:ext cx="4481400" cy="3561600"/>
          </a:xfrm>
          <a:prstGeom prst="rect">
            <a:avLst/>
          </a:prstGeom>
        </p:spPr>
        <p:txBody>
          <a:bodyPr spcFirstLastPara="1" wrap="square" lIns="91425" tIns="91425" rIns="91425" bIns="91425" anchor="t" anchorCtr="0">
            <a:normAutofit fontScale="77500" lnSpcReduction="20000"/>
          </a:bodyPr>
          <a:lstStyle/>
          <a:p>
            <a:pPr marL="42566" indent="0" algn="ctr">
              <a:spcBef>
                <a:spcPts val="1000"/>
              </a:spcBef>
              <a:buClr>
                <a:srgbClr val="38761D"/>
              </a:buClr>
              <a:buSzPct val="101372"/>
              <a:buNone/>
            </a:pPr>
            <a:r>
              <a:rPr lang="en-US" sz="3400" b="1" dirty="0">
                <a:solidFill>
                  <a:srgbClr val="38761D"/>
                </a:solidFill>
                <a:latin typeface="Open Sans" panose="020B0606030504020204" pitchFamily="34" charset="0"/>
                <a:ea typeface="Open Sans" panose="020B0606030504020204" pitchFamily="34" charset="0"/>
                <a:cs typeface="Open Sans" panose="020B0606030504020204" pitchFamily="34" charset="0"/>
              </a:rPr>
              <a:t>TRADITIONAL</a:t>
            </a:r>
            <a:endParaRPr lang="en" sz="3400" dirty="0">
              <a:solidFill>
                <a:srgbClr val="000000"/>
              </a:solidFill>
            </a:endParaRPr>
          </a:p>
          <a:p>
            <a:pPr marL="42566" lvl="0" indent="0" algn="l" rtl="0">
              <a:lnSpc>
                <a:spcPct val="115000"/>
              </a:lnSpc>
              <a:spcBef>
                <a:spcPts val="1000"/>
              </a:spcBef>
              <a:spcAft>
                <a:spcPts val="0"/>
              </a:spcAft>
              <a:buClr>
                <a:srgbClr val="38761D"/>
              </a:buClr>
              <a:buSzPct val="101372"/>
              <a:buNone/>
            </a:pPr>
            <a:endParaRPr lang="en" sz="1200" dirty="0">
              <a:solidFill>
                <a:srgbClr val="000000"/>
              </a:solidFill>
            </a:endParaRPr>
          </a:p>
          <a:p>
            <a:pPr marL="457200" lvl="0" indent="-414634" algn="l" rtl="0">
              <a:lnSpc>
                <a:spcPct val="115000"/>
              </a:lnSpc>
              <a:spcBef>
                <a:spcPts val="1000"/>
              </a:spcBef>
              <a:spcAft>
                <a:spcPts val="0"/>
              </a:spcAft>
              <a:buClr>
                <a:srgbClr val="38761D"/>
              </a:buClr>
              <a:buSzPct val="101372"/>
              <a:buChar char="●"/>
            </a:pPr>
            <a:r>
              <a:rPr lang="en" sz="3600" dirty="0">
                <a:solidFill>
                  <a:srgbClr val="000000"/>
                </a:solidFill>
              </a:rPr>
              <a:t>Precious gift received in response to God’s grace</a:t>
            </a:r>
            <a:endParaRPr sz="3600" dirty="0">
              <a:solidFill>
                <a:srgbClr val="000000"/>
              </a:solidFill>
            </a:endParaRPr>
          </a:p>
          <a:p>
            <a:pPr marL="457200" lvl="0" indent="-412115" algn="l" rtl="0">
              <a:lnSpc>
                <a:spcPct val="150000"/>
              </a:lnSpc>
              <a:spcBef>
                <a:spcPts val="1000"/>
              </a:spcBef>
              <a:spcAft>
                <a:spcPts val="0"/>
              </a:spcAft>
              <a:buClr>
                <a:srgbClr val="38761D"/>
              </a:buClr>
              <a:buSzPct val="100000"/>
              <a:buChar char="●"/>
            </a:pPr>
            <a:r>
              <a:rPr lang="en" sz="3600" dirty="0">
                <a:solidFill>
                  <a:srgbClr val="000000"/>
                </a:solidFill>
              </a:rPr>
              <a:t>Only comes through faith in Jesus</a:t>
            </a:r>
            <a:endParaRPr sz="3600" dirty="0">
              <a:solidFill>
                <a:srgbClr val="000000"/>
              </a:solidFill>
            </a:endParaRPr>
          </a:p>
          <a:p>
            <a:pPr marL="457200" lvl="0" indent="0" algn="l" rtl="0">
              <a:spcBef>
                <a:spcPts val="0"/>
              </a:spcBef>
              <a:spcAft>
                <a:spcPts val="1200"/>
              </a:spcAft>
              <a:buNone/>
            </a:pPr>
            <a:endParaRPr dirty="0"/>
          </a:p>
        </p:txBody>
      </p:sp>
      <p:sp>
        <p:nvSpPr>
          <p:cNvPr id="143" name="Google Shape;143;p22"/>
          <p:cNvSpPr txBox="1">
            <a:spLocks noGrp="1"/>
          </p:cNvSpPr>
          <p:nvPr>
            <p:ph type="body" idx="4294967295"/>
          </p:nvPr>
        </p:nvSpPr>
        <p:spPr>
          <a:xfrm>
            <a:off x="4471000" y="1352425"/>
            <a:ext cx="4584600" cy="3561600"/>
          </a:xfrm>
          <a:prstGeom prst="rect">
            <a:avLst/>
          </a:prstGeom>
        </p:spPr>
        <p:txBody>
          <a:bodyPr spcFirstLastPara="1" wrap="square" lIns="91425" tIns="91425" rIns="91425" bIns="91425" anchor="t" anchorCtr="0">
            <a:normAutofit/>
          </a:bodyPr>
          <a:lstStyle/>
          <a:p>
            <a:pPr marL="44450" lvl="0" indent="0" algn="ctr">
              <a:buClr>
                <a:srgbClr val="38761D"/>
              </a:buClr>
              <a:buSzPts val="2900"/>
              <a:buNone/>
            </a:pPr>
            <a:r>
              <a:rPr lang="en-US" sz="2600" b="1" cap="small" dirty="0">
                <a:solidFill>
                  <a:srgbClr val="38761D"/>
                </a:solidFill>
                <a:latin typeface="Open Sans" panose="020B0606030504020204" pitchFamily="34" charset="0"/>
                <a:ea typeface="Open Sans" panose="020B0606030504020204" pitchFamily="34" charset="0"/>
                <a:cs typeface="Open Sans" panose="020B0606030504020204" pitchFamily="34" charset="0"/>
              </a:rPr>
              <a:t>PROGRESSIVE</a:t>
            </a:r>
          </a:p>
          <a:p>
            <a:pPr marL="44450" lvl="0" indent="0" algn="ctr">
              <a:buClr>
                <a:srgbClr val="38761D"/>
              </a:buClr>
              <a:buSzPts val="2900"/>
              <a:buNone/>
            </a:pPr>
            <a:endParaRPr lang="en" sz="1000" dirty="0">
              <a:solidFill>
                <a:srgbClr val="000000"/>
              </a:solidFill>
            </a:endParaRPr>
          </a:p>
          <a:p>
            <a:pPr marL="457200" lvl="0" indent="-412750" algn="l" rtl="0">
              <a:lnSpc>
                <a:spcPct val="115000"/>
              </a:lnSpc>
              <a:spcBef>
                <a:spcPts val="0"/>
              </a:spcBef>
              <a:spcAft>
                <a:spcPts val="0"/>
              </a:spcAft>
              <a:buClr>
                <a:srgbClr val="38761D"/>
              </a:buClr>
              <a:buSzPts val="2900"/>
              <a:buChar char="●"/>
            </a:pPr>
            <a:r>
              <a:rPr lang="en" sz="2800" dirty="0">
                <a:solidFill>
                  <a:srgbClr val="000000"/>
                </a:solidFill>
              </a:rPr>
              <a:t>Universal Salvation; all receive salvation regardless of belief</a:t>
            </a:r>
            <a:endParaRPr sz="2800" dirty="0">
              <a:solidFill>
                <a:srgbClr val="000000"/>
              </a:solidFill>
            </a:endParaRPr>
          </a:p>
          <a:p>
            <a:pPr marL="457200" lvl="0" indent="-412750" algn="l" rtl="0">
              <a:lnSpc>
                <a:spcPct val="115000"/>
              </a:lnSpc>
              <a:spcBef>
                <a:spcPts val="1000"/>
              </a:spcBef>
              <a:spcAft>
                <a:spcPts val="0"/>
              </a:spcAft>
              <a:buClr>
                <a:srgbClr val="38761D"/>
              </a:buClr>
              <a:buSzPts val="2900"/>
              <a:buChar char="●"/>
            </a:pPr>
            <a:r>
              <a:rPr lang="en" sz="2800" dirty="0">
                <a:solidFill>
                  <a:srgbClr val="000000"/>
                </a:solidFill>
              </a:rPr>
              <a:t>More than one path to salvation</a:t>
            </a:r>
            <a:endParaRPr sz="2800" dirty="0">
              <a:solidFill>
                <a:srgbClr val="000000"/>
              </a:solidFill>
            </a:endParaRPr>
          </a:p>
          <a:p>
            <a:pPr marL="0" lvl="0" indent="0" algn="l" rtl="0">
              <a:spcBef>
                <a:spcPts val="1000"/>
              </a:spcBef>
              <a:spcAft>
                <a:spcPts val="1200"/>
              </a:spcAft>
              <a:buNone/>
            </a:pPr>
            <a:endParaRPr dirty="0"/>
          </a:p>
        </p:txBody>
      </p:sp>
      <p:cxnSp>
        <p:nvCxnSpPr>
          <p:cNvPr id="144" name="Google Shape;144;p22"/>
          <p:cNvCxnSpPr/>
          <p:nvPr/>
        </p:nvCxnSpPr>
        <p:spPr>
          <a:xfrm flipH="1">
            <a:off x="4452050" y="1373500"/>
            <a:ext cx="18900" cy="3561600"/>
          </a:xfrm>
          <a:prstGeom prst="straightConnector1">
            <a:avLst/>
          </a:prstGeom>
          <a:noFill/>
          <a:ln w="38100" cap="flat" cmpd="sng">
            <a:solidFill>
              <a:srgbClr val="1C4587"/>
            </a:solidFill>
            <a:prstDash val="solid"/>
            <a:round/>
            <a:headEnd type="none" w="med" len="med"/>
            <a:tailEnd type="none" w="med" len="med"/>
          </a:ln>
        </p:spPr>
      </p:cxnSp>
      <p:sp>
        <p:nvSpPr>
          <p:cNvPr id="7" name="TextBox 6">
            <a:extLst>
              <a:ext uri="{FF2B5EF4-FFF2-40B4-BE49-F238E27FC236}">
                <a16:creationId xmlns:a16="http://schemas.microsoft.com/office/drawing/2014/main" id="{81DAA837-0C5A-EC47-AF5C-B24059B7C4FE}"/>
              </a:ext>
            </a:extLst>
          </p:cNvPr>
          <p:cNvSpPr txBox="1"/>
          <p:nvPr/>
        </p:nvSpPr>
        <p:spPr>
          <a:xfrm flipH="1">
            <a:off x="4673052" y="4627323"/>
            <a:ext cx="4124836" cy="307777"/>
          </a:xfrm>
          <a:prstGeom prst="rect">
            <a:avLst/>
          </a:prstGeom>
          <a:solidFill>
            <a:srgbClr val="F1C232"/>
          </a:solidFill>
        </p:spPr>
        <p:txBody>
          <a:bodyPr wrap="square" rtlCol="0">
            <a:spAutoFit/>
          </a:bodyPr>
          <a:lstStyle/>
          <a:p>
            <a:pPr algn="ctr"/>
            <a:r>
              <a:rPr lang="en-US" b="1" dirty="0"/>
              <a:t>Not all beliefs are shared, but all are accepted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3"/>
          <p:cNvSpPr txBox="1">
            <a:spLocks noGrp="1"/>
          </p:cNvSpPr>
          <p:nvPr>
            <p:ph type="title"/>
          </p:nvPr>
        </p:nvSpPr>
        <p:spPr>
          <a:xfrm>
            <a:off x="311700" y="445025"/>
            <a:ext cx="8520600" cy="707400"/>
          </a:xfrm>
          <a:prstGeom prst="rect">
            <a:avLst/>
          </a:prstGeom>
          <a:solidFill>
            <a:srgbClr val="1C4587"/>
          </a:solidFill>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640">
                <a:solidFill>
                  <a:srgbClr val="F1C232"/>
                </a:solidFill>
              </a:rPr>
              <a:t>⓺</a:t>
            </a:r>
            <a:r>
              <a:rPr lang="en" sz="3640">
                <a:solidFill>
                  <a:schemeClr val="lt1"/>
                </a:solidFill>
              </a:rPr>
              <a:t> Current State of UMC Governance</a:t>
            </a:r>
            <a:endParaRPr sz="3640" dirty="0">
              <a:solidFill>
                <a:schemeClr val="lt1"/>
              </a:solidFill>
            </a:endParaRPr>
          </a:p>
        </p:txBody>
      </p:sp>
      <p:sp>
        <p:nvSpPr>
          <p:cNvPr id="150" name="Google Shape;150;p23"/>
          <p:cNvSpPr txBox="1">
            <a:spLocks noGrp="1"/>
          </p:cNvSpPr>
          <p:nvPr>
            <p:ph type="body" idx="4294967295"/>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                                         </a:t>
            </a:r>
            <a:endParaRPr dirty="0"/>
          </a:p>
        </p:txBody>
      </p:sp>
      <p:sp>
        <p:nvSpPr>
          <p:cNvPr id="151" name="Google Shape;151;p23"/>
          <p:cNvSpPr txBox="1">
            <a:spLocks noGrp="1"/>
          </p:cNvSpPr>
          <p:nvPr>
            <p:ph type="body" idx="4294967295"/>
          </p:nvPr>
        </p:nvSpPr>
        <p:spPr>
          <a:xfrm>
            <a:off x="347250" y="1152425"/>
            <a:ext cx="8449500" cy="3546050"/>
          </a:xfrm>
          <a:prstGeom prst="rect">
            <a:avLst/>
          </a:prstGeom>
        </p:spPr>
        <p:txBody>
          <a:bodyPr spcFirstLastPara="1" wrap="square" lIns="91425" tIns="91425" rIns="91425" bIns="91425" anchor="t" anchorCtr="0">
            <a:noAutofit/>
          </a:bodyPr>
          <a:lstStyle/>
          <a:p>
            <a:pPr marL="38100" lvl="0" indent="0">
              <a:lnSpc>
                <a:spcPct val="100000"/>
              </a:lnSpc>
              <a:spcBef>
                <a:spcPts val="1000"/>
              </a:spcBef>
              <a:buClr>
                <a:srgbClr val="38761D"/>
              </a:buClr>
              <a:buSzPts val="3000"/>
              <a:buNone/>
            </a:pPr>
            <a:endParaRPr lang="en-US" sz="500" dirty="0">
              <a:solidFill>
                <a:srgbClr val="000000"/>
              </a:solidFill>
            </a:endParaRPr>
          </a:p>
          <a:p>
            <a:pPr lvl="0" indent="-419100">
              <a:lnSpc>
                <a:spcPct val="100000"/>
              </a:lnSpc>
              <a:buClr>
                <a:srgbClr val="38761D"/>
              </a:buClr>
              <a:buSzPts val="3000"/>
            </a:pPr>
            <a:r>
              <a:rPr lang="en-US" sz="2400" dirty="0">
                <a:solidFill>
                  <a:srgbClr val="000000"/>
                </a:solidFill>
              </a:rPr>
              <a:t>Human sexuality language has been voted on and kept in the </a:t>
            </a:r>
            <a:r>
              <a:rPr lang="en-US" sz="2400" i="1" dirty="0">
                <a:solidFill>
                  <a:srgbClr val="000000"/>
                </a:solidFill>
              </a:rPr>
              <a:t>Book of Discipline </a:t>
            </a:r>
            <a:r>
              <a:rPr lang="en-US" sz="2400" dirty="0">
                <a:solidFill>
                  <a:srgbClr val="000000"/>
                </a:solidFill>
              </a:rPr>
              <a:t>by a majority vote at General Conferences for decades</a:t>
            </a:r>
            <a:endParaRPr sz="2400" dirty="0">
              <a:solidFill>
                <a:srgbClr val="000000"/>
              </a:solidFill>
            </a:endParaRPr>
          </a:p>
          <a:p>
            <a:pPr marL="457200" lvl="0" indent="-419100" algn="l" rtl="0">
              <a:lnSpc>
                <a:spcPct val="100000"/>
              </a:lnSpc>
              <a:spcBef>
                <a:spcPts val="1000"/>
              </a:spcBef>
              <a:spcAft>
                <a:spcPts val="0"/>
              </a:spcAft>
              <a:buClr>
                <a:srgbClr val="38761D"/>
              </a:buClr>
              <a:buSzPts val="3000"/>
              <a:buChar char="●"/>
            </a:pPr>
            <a:r>
              <a:rPr lang="en" sz="2400" dirty="0">
                <a:solidFill>
                  <a:srgbClr val="000000"/>
                </a:solidFill>
              </a:rPr>
              <a:t>Book of Discipline is not followed in many churches &amp; conferences </a:t>
            </a:r>
            <a:endParaRPr sz="2400" dirty="0">
              <a:solidFill>
                <a:srgbClr val="000000"/>
              </a:solidFill>
            </a:endParaRPr>
          </a:p>
          <a:p>
            <a:pPr marL="457200" lvl="0" indent="-419100" algn="l" rtl="0">
              <a:lnSpc>
                <a:spcPct val="100000"/>
              </a:lnSpc>
              <a:spcBef>
                <a:spcPts val="1200"/>
              </a:spcBef>
              <a:spcAft>
                <a:spcPts val="0"/>
              </a:spcAft>
              <a:buClr>
                <a:srgbClr val="38761D"/>
              </a:buClr>
              <a:buSzPts val="3000"/>
              <a:buChar char="●"/>
            </a:pPr>
            <a:r>
              <a:rPr lang="en" sz="2400" dirty="0">
                <a:solidFill>
                  <a:srgbClr val="000000"/>
                </a:solidFill>
              </a:rPr>
              <a:t>Book of Discipline not enforced by current leadership</a:t>
            </a:r>
            <a:endParaRPr sz="2400" dirty="0">
              <a:solidFill>
                <a:srgbClr val="000000"/>
              </a:solidFill>
            </a:endParaRPr>
          </a:p>
          <a:p>
            <a:pPr marL="457200" lvl="0" indent="-419100" algn="l" rtl="0">
              <a:lnSpc>
                <a:spcPct val="100000"/>
              </a:lnSpc>
              <a:spcBef>
                <a:spcPts val="1200"/>
              </a:spcBef>
              <a:spcAft>
                <a:spcPts val="1200"/>
              </a:spcAft>
              <a:buClr>
                <a:srgbClr val="38761D"/>
              </a:buClr>
              <a:buSzPts val="3000"/>
              <a:buChar char="●"/>
            </a:pPr>
            <a:r>
              <a:rPr lang="en" sz="2400" dirty="0">
                <a:solidFill>
                  <a:srgbClr val="000000"/>
                </a:solidFill>
              </a:rPr>
              <a:t>No accountability for violations </a:t>
            </a:r>
            <a:r>
              <a:rPr lang="en" sz="2400" dirty="0">
                <a:solidFill>
                  <a:srgbClr val="000000"/>
                </a:solidFill>
                <a:latin typeface="Verdana"/>
                <a:ea typeface="Verdana"/>
                <a:cs typeface="Verdana"/>
                <a:sym typeface="Verdana"/>
              </a:rPr>
              <a:t>of </a:t>
            </a:r>
            <a:r>
              <a:rPr lang="en" sz="2400" dirty="0">
                <a:solidFill>
                  <a:srgbClr val="000000"/>
                </a:solidFill>
              </a:rPr>
              <a:t>Book of Discipline </a:t>
            </a:r>
            <a:r>
              <a:rPr lang="en" sz="2550" dirty="0"/>
              <a:t>	</a:t>
            </a:r>
            <a:endParaRPr sz="255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4"/>
          <p:cNvSpPr txBox="1">
            <a:spLocks noGrp="1"/>
          </p:cNvSpPr>
          <p:nvPr>
            <p:ph type="title"/>
          </p:nvPr>
        </p:nvSpPr>
        <p:spPr>
          <a:xfrm>
            <a:off x="311700" y="445025"/>
            <a:ext cx="8520600" cy="707400"/>
          </a:xfrm>
          <a:prstGeom prst="rect">
            <a:avLst/>
          </a:prstGeom>
          <a:solidFill>
            <a:srgbClr val="1C4587"/>
          </a:solidFill>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640">
                <a:solidFill>
                  <a:schemeClr val="lt1"/>
                </a:solidFill>
              </a:rPr>
              <a:t> </a:t>
            </a:r>
            <a:r>
              <a:rPr lang="en" sz="3640">
                <a:solidFill>
                  <a:srgbClr val="F1C232"/>
                </a:solidFill>
              </a:rPr>
              <a:t>⓻</a:t>
            </a:r>
            <a:r>
              <a:rPr lang="en" sz="3640">
                <a:solidFill>
                  <a:schemeClr val="lt1"/>
                </a:solidFill>
              </a:rPr>
              <a:t> Causing Harm</a:t>
            </a:r>
            <a:endParaRPr sz="3640" dirty="0">
              <a:solidFill>
                <a:schemeClr val="lt1"/>
              </a:solidFill>
            </a:endParaRPr>
          </a:p>
        </p:txBody>
      </p:sp>
      <p:sp>
        <p:nvSpPr>
          <p:cNvPr id="157" name="Google Shape;157;p24"/>
          <p:cNvSpPr txBox="1">
            <a:spLocks noGrp="1"/>
          </p:cNvSpPr>
          <p:nvPr>
            <p:ph type="body" idx="4294967295"/>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                                         </a:t>
            </a:r>
            <a:endParaRPr dirty="0"/>
          </a:p>
        </p:txBody>
      </p:sp>
      <p:sp>
        <p:nvSpPr>
          <p:cNvPr id="158" name="Google Shape;158;p24"/>
          <p:cNvSpPr txBox="1">
            <a:spLocks noGrp="1"/>
          </p:cNvSpPr>
          <p:nvPr>
            <p:ph type="body" idx="4294967295"/>
          </p:nvPr>
        </p:nvSpPr>
        <p:spPr>
          <a:xfrm>
            <a:off x="347250" y="1152425"/>
            <a:ext cx="8449500" cy="3561600"/>
          </a:xfrm>
          <a:prstGeom prst="rect">
            <a:avLst/>
          </a:prstGeom>
        </p:spPr>
        <p:txBody>
          <a:bodyPr spcFirstLastPara="1" wrap="square" lIns="91425" tIns="91425" rIns="91425" bIns="91425" anchor="t" anchorCtr="0">
            <a:noAutofit/>
          </a:bodyPr>
          <a:lstStyle/>
          <a:p>
            <a:pPr marL="457200" lvl="0" indent="-400050" algn="l" rtl="0">
              <a:lnSpc>
                <a:spcPct val="100000"/>
              </a:lnSpc>
              <a:spcBef>
                <a:spcPts val="1000"/>
              </a:spcBef>
              <a:spcAft>
                <a:spcPts val="0"/>
              </a:spcAft>
              <a:buClr>
                <a:srgbClr val="38761D"/>
              </a:buClr>
              <a:buSzPts val="2700"/>
              <a:buChar char="●"/>
            </a:pPr>
            <a:r>
              <a:rPr lang="en" sz="2700">
                <a:solidFill>
                  <a:srgbClr val="000000"/>
                </a:solidFill>
              </a:rPr>
              <a:t>Conflict is hurting our witness to others</a:t>
            </a:r>
            <a:endParaRPr sz="2700" dirty="0">
              <a:solidFill>
                <a:srgbClr val="000000"/>
              </a:solidFill>
            </a:endParaRPr>
          </a:p>
          <a:p>
            <a:pPr marL="457200" lvl="0" indent="-400050" algn="l" rtl="0">
              <a:lnSpc>
                <a:spcPct val="100000"/>
              </a:lnSpc>
              <a:spcBef>
                <a:spcPts val="1200"/>
              </a:spcBef>
              <a:spcAft>
                <a:spcPts val="0"/>
              </a:spcAft>
              <a:buClr>
                <a:srgbClr val="38761D"/>
              </a:buClr>
              <a:buSzPts val="2700"/>
              <a:buChar char="●"/>
            </a:pPr>
            <a:r>
              <a:rPr lang="en" sz="2700">
                <a:solidFill>
                  <a:srgbClr val="000000"/>
                </a:solidFill>
              </a:rPr>
              <a:t>Disrupting the missions &amp; ministries of the church</a:t>
            </a:r>
            <a:endParaRPr sz="2700" dirty="0">
              <a:solidFill>
                <a:srgbClr val="000000"/>
              </a:solidFill>
            </a:endParaRPr>
          </a:p>
          <a:p>
            <a:pPr marL="457200" lvl="0" indent="-400050" algn="l" rtl="0">
              <a:lnSpc>
                <a:spcPct val="100000"/>
              </a:lnSpc>
              <a:spcBef>
                <a:spcPts val="1200"/>
              </a:spcBef>
              <a:spcAft>
                <a:spcPts val="0"/>
              </a:spcAft>
              <a:buClr>
                <a:srgbClr val="38761D"/>
              </a:buClr>
              <a:buSzPts val="2700"/>
              <a:buChar char="●"/>
            </a:pPr>
            <a:r>
              <a:rPr lang="en" sz="2700">
                <a:solidFill>
                  <a:srgbClr val="000000"/>
                </a:solidFill>
              </a:rPr>
              <a:t>Causing fear &amp; confusion in the body of Christ</a:t>
            </a:r>
            <a:endParaRPr sz="2700" dirty="0">
              <a:solidFill>
                <a:srgbClr val="000000"/>
              </a:solidFill>
            </a:endParaRPr>
          </a:p>
          <a:p>
            <a:pPr marL="457200" lvl="0" indent="-400050" algn="l" rtl="0">
              <a:lnSpc>
                <a:spcPct val="100000"/>
              </a:lnSpc>
              <a:spcBef>
                <a:spcPts val="1200"/>
              </a:spcBef>
              <a:spcAft>
                <a:spcPts val="0"/>
              </a:spcAft>
              <a:buClr>
                <a:srgbClr val="38761D"/>
              </a:buClr>
              <a:buSzPts val="2700"/>
              <a:buChar char="●"/>
            </a:pPr>
            <a:r>
              <a:rPr lang="en" sz="2700">
                <a:solidFill>
                  <a:srgbClr val="000000"/>
                </a:solidFill>
              </a:rPr>
              <a:t>Distracting focus of the church</a:t>
            </a:r>
            <a:endParaRPr sz="2700" dirty="0">
              <a:solidFill>
                <a:srgbClr val="000000"/>
              </a:solidFill>
            </a:endParaRPr>
          </a:p>
          <a:p>
            <a:pPr marL="0" lvl="0" indent="0" algn="l" rtl="0">
              <a:lnSpc>
                <a:spcPct val="100000"/>
              </a:lnSpc>
              <a:spcBef>
                <a:spcPts val="1200"/>
              </a:spcBef>
              <a:spcAft>
                <a:spcPts val="0"/>
              </a:spcAft>
              <a:buNone/>
            </a:pPr>
            <a:endParaRPr sz="3000" dirty="0">
              <a:solidFill>
                <a:srgbClr val="000000"/>
              </a:solidFill>
            </a:endParaRPr>
          </a:p>
          <a:p>
            <a:pPr marL="457200" lvl="0" indent="0" algn="l" rtl="0">
              <a:lnSpc>
                <a:spcPct val="115000"/>
              </a:lnSpc>
              <a:spcBef>
                <a:spcPts val="1200"/>
              </a:spcBef>
              <a:spcAft>
                <a:spcPts val="0"/>
              </a:spcAft>
              <a:buNone/>
            </a:pPr>
            <a:endParaRPr sz="2800" dirty="0">
              <a:solidFill>
                <a:srgbClr val="000000"/>
              </a:solidFill>
              <a:latin typeface="Verdana"/>
              <a:ea typeface="Verdana"/>
              <a:cs typeface="Verdana"/>
              <a:sym typeface="Verdana"/>
            </a:endParaRPr>
          </a:p>
          <a:p>
            <a:pPr marL="457200" lvl="0" indent="0" algn="l" rtl="0">
              <a:spcBef>
                <a:spcPts val="0"/>
              </a:spcBef>
              <a:spcAft>
                <a:spcPts val="1200"/>
              </a:spcAft>
              <a:buNone/>
            </a:pPr>
            <a:r>
              <a:rPr lang="en" sz="2550"/>
              <a:t>	</a:t>
            </a:r>
            <a:endParaRPr sz="255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5"/>
          <p:cNvSpPr txBox="1">
            <a:spLocks noGrp="1"/>
          </p:cNvSpPr>
          <p:nvPr>
            <p:ph type="title"/>
          </p:nvPr>
        </p:nvSpPr>
        <p:spPr>
          <a:xfrm>
            <a:off x="311700" y="445025"/>
            <a:ext cx="8520600" cy="707400"/>
          </a:xfrm>
          <a:prstGeom prst="rect">
            <a:avLst/>
          </a:prstGeom>
          <a:solidFill>
            <a:srgbClr val="1C4587"/>
          </a:solidFill>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640">
                <a:solidFill>
                  <a:srgbClr val="F1C232"/>
                </a:solidFill>
              </a:rPr>
              <a:t>⓼</a:t>
            </a:r>
            <a:r>
              <a:rPr lang="en" sz="3640">
                <a:solidFill>
                  <a:schemeClr val="lt1"/>
                </a:solidFill>
              </a:rPr>
              <a:t> Irreconcilable Positions</a:t>
            </a:r>
            <a:endParaRPr sz="3640" dirty="0">
              <a:solidFill>
                <a:schemeClr val="lt1"/>
              </a:solidFill>
            </a:endParaRPr>
          </a:p>
        </p:txBody>
      </p:sp>
      <p:sp>
        <p:nvSpPr>
          <p:cNvPr id="165" name="Google Shape;165;p25"/>
          <p:cNvSpPr txBox="1">
            <a:spLocks noGrp="1"/>
          </p:cNvSpPr>
          <p:nvPr>
            <p:ph type="body" idx="4294967295"/>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                                         </a:t>
            </a:r>
            <a:endParaRPr dirty="0"/>
          </a:p>
        </p:txBody>
      </p:sp>
      <p:sp>
        <p:nvSpPr>
          <p:cNvPr id="166" name="Google Shape;166;p25"/>
          <p:cNvSpPr txBox="1">
            <a:spLocks noGrp="1"/>
          </p:cNvSpPr>
          <p:nvPr>
            <p:ph type="body" idx="4294967295"/>
          </p:nvPr>
        </p:nvSpPr>
        <p:spPr>
          <a:xfrm>
            <a:off x="311700" y="1342950"/>
            <a:ext cx="8449500" cy="35616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None/>
            </a:pPr>
            <a:endParaRPr sz="2550" dirty="0">
              <a:solidFill>
                <a:srgbClr val="424242"/>
              </a:solidFill>
            </a:endParaRPr>
          </a:p>
          <a:p>
            <a:pPr marL="457200" lvl="0" indent="-419100" algn="l" rtl="0">
              <a:lnSpc>
                <a:spcPct val="100000"/>
              </a:lnSpc>
              <a:spcBef>
                <a:spcPts val="1000"/>
              </a:spcBef>
              <a:spcAft>
                <a:spcPts val="0"/>
              </a:spcAft>
              <a:buClr>
                <a:srgbClr val="38761D"/>
              </a:buClr>
              <a:buSzPts val="3000"/>
              <a:buChar char="●"/>
            </a:pPr>
            <a:r>
              <a:rPr lang="en" sz="3000">
                <a:solidFill>
                  <a:srgbClr val="000000"/>
                </a:solidFill>
              </a:rPr>
              <a:t>Theological orientations are significantly different</a:t>
            </a:r>
            <a:endParaRPr sz="3000" dirty="0">
              <a:solidFill>
                <a:srgbClr val="000000"/>
              </a:solidFill>
            </a:endParaRPr>
          </a:p>
          <a:p>
            <a:pPr marL="457200" lvl="0" indent="-419100" algn="l" rtl="0">
              <a:lnSpc>
                <a:spcPct val="100000"/>
              </a:lnSpc>
              <a:spcBef>
                <a:spcPts val="1200"/>
              </a:spcBef>
              <a:spcAft>
                <a:spcPts val="0"/>
              </a:spcAft>
              <a:buClr>
                <a:srgbClr val="38761D"/>
              </a:buClr>
              <a:buSzPts val="3000"/>
              <a:buChar char="●"/>
            </a:pPr>
            <a:r>
              <a:rPr lang="en" sz="3000">
                <a:solidFill>
                  <a:srgbClr val="000000"/>
                </a:solidFill>
              </a:rPr>
              <a:t>Both groups believe their own perspective is true to the gospel</a:t>
            </a:r>
            <a:endParaRPr sz="3000" dirty="0">
              <a:solidFill>
                <a:srgbClr val="000000"/>
              </a:solidFill>
            </a:endParaRPr>
          </a:p>
          <a:p>
            <a:pPr marL="0" lvl="0" indent="0" algn="l" rtl="0">
              <a:lnSpc>
                <a:spcPct val="100000"/>
              </a:lnSpc>
              <a:spcBef>
                <a:spcPts val="1200"/>
              </a:spcBef>
              <a:spcAft>
                <a:spcPts val="0"/>
              </a:spcAft>
              <a:buNone/>
            </a:pPr>
            <a:endParaRPr sz="3000" dirty="0">
              <a:solidFill>
                <a:srgbClr val="000000"/>
              </a:solidFill>
            </a:endParaRPr>
          </a:p>
          <a:p>
            <a:pPr marL="457200" lvl="0" indent="0" algn="l" rtl="0">
              <a:lnSpc>
                <a:spcPct val="115000"/>
              </a:lnSpc>
              <a:spcBef>
                <a:spcPts val="1200"/>
              </a:spcBef>
              <a:spcAft>
                <a:spcPts val="0"/>
              </a:spcAft>
              <a:buNone/>
            </a:pPr>
            <a:endParaRPr sz="2800" dirty="0">
              <a:solidFill>
                <a:srgbClr val="000000"/>
              </a:solidFill>
              <a:latin typeface="Verdana"/>
              <a:ea typeface="Verdana"/>
              <a:cs typeface="Verdana"/>
              <a:sym typeface="Verdana"/>
            </a:endParaRPr>
          </a:p>
          <a:p>
            <a:pPr marL="457200" lvl="0" indent="0" algn="l" rtl="0">
              <a:spcBef>
                <a:spcPts val="0"/>
              </a:spcBef>
              <a:spcAft>
                <a:spcPts val="1200"/>
              </a:spcAft>
              <a:buNone/>
            </a:pPr>
            <a:r>
              <a:rPr lang="en" sz="2550"/>
              <a:t>	</a:t>
            </a:r>
            <a:endParaRPr sz="255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5"/>
          <p:cNvSpPr txBox="1">
            <a:spLocks noGrp="1"/>
          </p:cNvSpPr>
          <p:nvPr>
            <p:ph type="title"/>
          </p:nvPr>
        </p:nvSpPr>
        <p:spPr>
          <a:xfrm>
            <a:off x="311700" y="445025"/>
            <a:ext cx="8520600" cy="707400"/>
          </a:xfrm>
          <a:prstGeom prst="rect">
            <a:avLst/>
          </a:prstGeom>
          <a:solidFill>
            <a:srgbClr val="1C4587"/>
          </a:solidFill>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640" dirty="0">
                <a:solidFill>
                  <a:schemeClr val="lt1"/>
                </a:solidFill>
              </a:rPr>
              <a:t> Differences of Opinion</a:t>
            </a:r>
            <a:endParaRPr sz="3640" dirty="0">
              <a:solidFill>
                <a:schemeClr val="lt1"/>
              </a:solidFill>
            </a:endParaRPr>
          </a:p>
        </p:txBody>
      </p:sp>
      <p:sp>
        <p:nvSpPr>
          <p:cNvPr id="165" name="Google Shape;165;p25"/>
          <p:cNvSpPr txBox="1">
            <a:spLocks noGrp="1"/>
          </p:cNvSpPr>
          <p:nvPr>
            <p:ph type="body" idx="4294967295"/>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                                         </a:t>
            </a:r>
            <a:endParaRPr dirty="0"/>
          </a:p>
        </p:txBody>
      </p:sp>
      <p:sp>
        <p:nvSpPr>
          <p:cNvPr id="166" name="Google Shape;166;p25"/>
          <p:cNvSpPr txBox="1">
            <a:spLocks noGrp="1"/>
          </p:cNvSpPr>
          <p:nvPr>
            <p:ph type="body" idx="4294967295"/>
          </p:nvPr>
        </p:nvSpPr>
        <p:spPr>
          <a:xfrm>
            <a:off x="311700" y="1350971"/>
            <a:ext cx="8449500" cy="3561600"/>
          </a:xfrm>
          <a:prstGeom prst="rect">
            <a:avLst/>
          </a:prstGeom>
        </p:spPr>
        <p:txBody>
          <a:bodyPr spcFirstLastPara="1" wrap="square" lIns="91425" tIns="91425" rIns="91425" bIns="91425" anchor="t" anchorCtr="0">
            <a:noAutofit/>
          </a:bodyPr>
          <a:lstStyle/>
          <a:p>
            <a:pPr marL="114300" indent="0">
              <a:buNone/>
            </a:pPr>
            <a:r>
              <a:rPr lang="en-US" sz="2400" dirty="0">
                <a:solidFill>
                  <a:srgbClr val="000000"/>
                </a:solidFill>
              </a:rPr>
              <a:t>The wide range of disagreements about theology, human sexuality and the interpretation of scripture illustrates how deep our divide has become. Both sides believe their understanding of the Bible is correct. The purpose is not to persuade, but rather to present the major issues confronting our denomination today.	Pendleton United Methodist Church’s future will be decided by you, the professing members.	</a:t>
            </a:r>
            <a:r>
              <a:rPr lang="en-US" sz="2400" dirty="0"/>
              <a:t>	</a:t>
            </a:r>
          </a:p>
          <a:p>
            <a:pPr marL="114300" indent="0">
              <a:buNone/>
            </a:pPr>
            <a:r>
              <a:rPr lang="en-US" sz="2400" dirty="0"/>
              <a:t>						</a:t>
            </a:r>
            <a:br>
              <a:rPr lang="en-US" sz="3200" dirty="0"/>
            </a:br>
            <a:endParaRPr sz="2800" dirty="0">
              <a:solidFill>
                <a:srgbClr val="000000"/>
              </a:solidFill>
              <a:latin typeface="Verdana"/>
              <a:ea typeface="Verdana"/>
              <a:cs typeface="Verdana"/>
              <a:sym typeface="Verdana"/>
            </a:endParaRPr>
          </a:p>
          <a:p>
            <a:pPr marL="457200" lvl="0" indent="0" algn="l" rtl="0">
              <a:spcBef>
                <a:spcPts val="0"/>
              </a:spcBef>
              <a:spcAft>
                <a:spcPts val="1200"/>
              </a:spcAft>
              <a:buNone/>
            </a:pPr>
            <a:r>
              <a:rPr lang="en" sz="2550" dirty="0"/>
              <a:t>	</a:t>
            </a:r>
            <a:endParaRPr sz="2550" dirty="0"/>
          </a:p>
        </p:txBody>
      </p:sp>
    </p:spTree>
    <p:extLst>
      <p:ext uri="{BB962C8B-B14F-4D97-AF65-F5344CB8AC3E}">
        <p14:creationId xmlns:p14="http://schemas.microsoft.com/office/powerpoint/2010/main" val="30422991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0"/>
          <p:cNvSpPr txBox="1">
            <a:spLocks noGrp="1"/>
          </p:cNvSpPr>
          <p:nvPr>
            <p:ph type="title"/>
          </p:nvPr>
        </p:nvSpPr>
        <p:spPr>
          <a:xfrm>
            <a:off x="311700" y="445025"/>
            <a:ext cx="8520600" cy="707400"/>
          </a:xfrm>
          <a:prstGeom prst="rect">
            <a:avLst/>
          </a:prstGeom>
          <a:solidFill>
            <a:srgbClr val="1C4587"/>
          </a:solidFill>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640" dirty="0">
                <a:solidFill>
                  <a:schemeClr val="lt1"/>
                </a:solidFill>
              </a:rPr>
              <a:t>What if some of my beliefs are in both views?</a:t>
            </a:r>
            <a:endParaRPr sz="3640" dirty="0">
              <a:solidFill>
                <a:schemeClr val="lt1"/>
              </a:solidFill>
            </a:endParaRPr>
          </a:p>
        </p:txBody>
      </p:sp>
      <p:sp>
        <p:nvSpPr>
          <p:cNvPr id="203" name="Google Shape;203;p30"/>
          <p:cNvSpPr txBox="1">
            <a:spLocks noGrp="1"/>
          </p:cNvSpPr>
          <p:nvPr>
            <p:ph type="body" idx="4294967295"/>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                                         </a:t>
            </a:r>
            <a:endParaRPr dirty="0"/>
          </a:p>
        </p:txBody>
      </p:sp>
      <p:sp>
        <p:nvSpPr>
          <p:cNvPr id="204" name="Google Shape;204;p30"/>
          <p:cNvSpPr txBox="1">
            <a:spLocks noGrp="1"/>
          </p:cNvSpPr>
          <p:nvPr>
            <p:ph type="body" idx="4294967295"/>
          </p:nvPr>
        </p:nvSpPr>
        <p:spPr>
          <a:xfrm>
            <a:off x="211160" y="1067503"/>
            <a:ext cx="8837700" cy="3743036"/>
          </a:xfrm>
          <a:prstGeom prst="rect">
            <a:avLst/>
          </a:prstGeom>
        </p:spPr>
        <p:txBody>
          <a:bodyPr spcFirstLastPara="1" wrap="square" lIns="91425" tIns="91425" rIns="91425" bIns="91425" anchor="t" anchorCtr="0">
            <a:noAutofit/>
          </a:bodyPr>
          <a:lstStyle/>
          <a:p>
            <a:pPr marL="457200" lvl="0" indent="-412750" algn="l" rtl="0">
              <a:lnSpc>
                <a:spcPct val="90000"/>
              </a:lnSpc>
              <a:spcBef>
                <a:spcPts val="1000"/>
              </a:spcBef>
              <a:spcAft>
                <a:spcPts val="0"/>
              </a:spcAft>
              <a:buClr>
                <a:srgbClr val="38761D"/>
              </a:buClr>
              <a:buSzPts val="2900"/>
              <a:buChar char="●"/>
            </a:pPr>
            <a:r>
              <a:rPr lang="en" sz="2400" dirty="0">
                <a:solidFill>
                  <a:srgbClr val="000000"/>
                </a:solidFill>
              </a:rPr>
              <a:t>Prayerfully consider how important each belief is in your faithwalk</a:t>
            </a:r>
            <a:endParaRPr sz="2400" dirty="0">
              <a:solidFill>
                <a:srgbClr val="000000"/>
              </a:solidFill>
            </a:endParaRPr>
          </a:p>
          <a:p>
            <a:pPr marL="457200" lvl="0" indent="-412750" algn="l" rtl="0">
              <a:lnSpc>
                <a:spcPct val="90000"/>
              </a:lnSpc>
              <a:spcBef>
                <a:spcPts val="1000"/>
              </a:spcBef>
              <a:spcAft>
                <a:spcPts val="0"/>
              </a:spcAft>
              <a:buClr>
                <a:srgbClr val="38761D"/>
              </a:buClr>
              <a:buSzPts val="2900"/>
              <a:buChar char="●"/>
            </a:pPr>
            <a:r>
              <a:rPr lang="en" sz="2400" dirty="0">
                <a:solidFill>
                  <a:srgbClr val="000000"/>
                </a:solidFill>
              </a:rPr>
              <a:t>Read Scripture related to the belief/topic</a:t>
            </a:r>
            <a:endParaRPr sz="2400" dirty="0">
              <a:solidFill>
                <a:srgbClr val="000000"/>
              </a:solidFill>
            </a:endParaRPr>
          </a:p>
          <a:p>
            <a:pPr marL="457200" lvl="0" indent="-412750" algn="l" rtl="0">
              <a:lnSpc>
                <a:spcPct val="90000"/>
              </a:lnSpc>
              <a:spcBef>
                <a:spcPts val="1000"/>
              </a:spcBef>
              <a:spcAft>
                <a:spcPts val="0"/>
              </a:spcAft>
              <a:buClr>
                <a:srgbClr val="38761D"/>
              </a:buClr>
              <a:buSzPts val="2900"/>
              <a:buChar char="●"/>
            </a:pPr>
            <a:r>
              <a:rPr lang="en" sz="2400" dirty="0">
                <a:solidFill>
                  <a:srgbClr val="000000"/>
                </a:solidFill>
              </a:rPr>
              <a:t>Use the references provided to read about current practices in the United Methodist Church</a:t>
            </a:r>
          </a:p>
          <a:p>
            <a:pPr marL="457200" lvl="0" indent="-412750" algn="l" rtl="0">
              <a:lnSpc>
                <a:spcPct val="90000"/>
              </a:lnSpc>
              <a:spcBef>
                <a:spcPts val="1000"/>
              </a:spcBef>
              <a:spcAft>
                <a:spcPts val="0"/>
              </a:spcAft>
              <a:buClr>
                <a:srgbClr val="38761D"/>
              </a:buClr>
              <a:buSzPts val="2900"/>
              <a:buChar char="●"/>
            </a:pPr>
            <a:r>
              <a:rPr lang="en" sz="2400" dirty="0">
                <a:solidFill>
                  <a:srgbClr val="000000"/>
                </a:solidFill>
              </a:rPr>
              <a:t>Attend Way Forward Pendleton United Metodist Church Meetings</a:t>
            </a:r>
            <a:endParaRPr sz="2400" dirty="0">
              <a:solidFill>
                <a:srgbClr val="000000"/>
              </a:solidFill>
            </a:endParaRPr>
          </a:p>
          <a:p>
            <a:pPr marL="457200" lvl="0" indent="-412750" algn="l" rtl="0">
              <a:lnSpc>
                <a:spcPct val="90000"/>
              </a:lnSpc>
              <a:spcBef>
                <a:spcPts val="1000"/>
              </a:spcBef>
              <a:spcAft>
                <a:spcPts val="0"/>
              </a:spcAft>
              <a:buClr>
                <a:srgbClr val="38761D"/>
              </a:buClr>
              <a:buSzPts val="2900"/>
              <a:buChar char="●"/>
            </a:pPr>
            <a:r>
              <a:rPr lang="en" sz="2400" dirty="0">
                <a:solidFill>
                  <a:srgbClr val="000000"/>
                </a:solidFill>
              </a:rPr>
              <a:t>Ask questions; contact a Way Forward Committee Member</a:t>
            </a:r>
            <a:endParaRPr sz="2400" dirty="0">
              <a:solidFill>
                <a:srgbClr val="000000"/>
              </a:solidFill>
            </a:endParaRPr>
          </a:p>
          <a:p>
            <a:pPr marL="457200" lvl="0" indent="0" algn="l" rtl="0">
              <a:lnSpc>
                <a:spcPct val="115000"/>
              </a:lnSpc>
              <a:spcBef>
                <a:spcPts val="1000"/>
              </a:spcBef>
              <a:spcAft>
                <a:spcPts val="0"/>
              </a:spcAft>
              <a:buNone/>
            </a:pPr>
            <a:endParaRPr sz="2800" dirty="0">
              <a:solidFill>
                <a:srgbClr val="000000"/>
              </a:solidFill>
              <a:latin typeface="Verdana"/>
              <a:ea typeface="Verdana"/>
              <a:cs typeface="Verdana"/>
              <a:sym typeface="Verdana"/>
            </a:endParaRPr>
          </a:p>
          <a:p>
            <a:pPr marL="457200" lvl="0" indent="0" algn="l" rtl="0">
              <a:spcBef>
                <a:spcPts val="0"/>
              </a:spcBef>
              <a:spcAft>
                <a:spcPts val="1200"/>
              </a:spcAft>
              <a:buNone/>
            </a:pPr>
            <a:r>
              <a:rPr lang="en" sz="2550" dirty="0"/>
              <a:t>	</a:t>
            </a:r>
            <a:endParaRPr sz="2550" dirty="0"/>
          </a:p>
        </p:txBody>
      </p:sp>
    </p:spTree>
    <p:extLst>
      <p:ext uri="{BB962C8B-B14F-4D97-AF65-F5344CB8AC3E}">
        <p14:creationId xmlns:p14="http://schemas.microsoft.com/office/powerpoint/2010/main" val="1162541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4"/>
          <p:cNvSpPr txBox="1">
            <a:spLocks noGrp="1"/>
          </p:cNvSpPr>
          <p:nvPr>
            <p:ph type="title"/>
          </p:nvPr>
        </p:nvSpPr>
        <p:spPr>
          <a:xfrm>
            <a:off x="311700" y="445025"/>
            <a:ext cx="8520600" cy="707400"/>
          </a:xfrm>
          <a:prstGeom prst="rect">
            <a:avLst/>
          </a:prstGeom>
          <a:solidFill>
            <a:srgbClr val="1C4587"/>
          </a:solidFill>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640">
                <a:solidFill>
                  <a:schemeClr val="lt1"/>
                </a:solidFill>
              </a:rPr>
              <a:t>Overview </a:t>
            </a:r>
            <a:endParaRPr sz="3640" dirty="0">
              <a:solidFill>
                <a:schemeClr val="lt1"/>
              </a:solidFill>
            </a:endParaRPr>
          </a:p>
        </p:txBody>
      </p:sp>
      <p:sp>
        <p:nvSpPr>
          <p:cNvPr id="73" name="Google Shape;73;p14"/>
          <p:cNvSpPr txBox="1">
            <a:spLocks noGrp="1"/>
          </p:cNvSpPr>
          <p:nvPr>
            <p:ph type="body" idx="4294967295"/>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                                         </a:t>
            </a:r>
            <a:endParaRPr dirty="0"/>
          </a:p>
        </p:txBody>
      </p:sp>
      <p:sp>
        <p:nvSpPr>
          <p:cNvPr id="74" name="Google Shape;74;p14"/>
          <p:cNvSpPr txBox="1">
            <a:spLocks noGrp="1"/>
          </p:cNvSpPr>
          <p:nvPr>
            <p:ph type="body" idx="4294967295"/>
          </p:nvPr>
        </p:nvSpPr>
        <p:spPr>
          <a:xfrm>
            <a:off x="311575" y="1266325"/>
            <a:ext cx="8520600" cy="3569100"/>
          </a:xfrm>
          <a:prstGeom prst="rect">
            <a:avLst/>
          </a:prstGeom>
        </p:spPr>
        <p:txBody>
          <a:bodyPr spcFirstLastPara="1" wrap="square" lIns="91425" tIns="91425" rIns="91425" bIns="91425" anchor="t" anchorCtr="0">
            <a:noAutofit/>
          </a:bodyPr>
          <a:lstStyle/>
          <a:p>
            <a:pPr marL="457200" lvl="0" indent="-387350" algn="l" rtl="0">
              <a:lnSpc>
                <a:spcPct val="90000"/>
              </a:lnSpc>
              <a:spcBef>
                <a:spcPts val="1000"/>
              </a:spcBef>
              <a:spcAft>
                <a:spcPts val="0"/>
              </a:spcAft>
              <a:buClr>
                <a:srgbClr val="38761D"/>
              </a:buClr>
              <a:buSzPts val="2500"/>
              <a:buChar char="●"/>
            </a:pPr>
            <a:r>
              <a:rPr lang="en" sz="2500" dirty="0">
                <a:solidFill>
                  <a:srgbClr val="000000"/>
                </a:solidFill>
              </a:rPr>
              <a:t>Purpose:</a:t>
            </a:r>
            <a:endParaRPr sz="2500" dirty="0">
              <a:solidFill>
                <a:srgbClr val="000000"/>
              </a:solidFill>
            </a:endParaRPr>
          </a:p>
          <a:p>
            <a:pPr marL="457200" lvl="0" indent="0" algn="l" rtl="0">
              <a:lnSpc>
                <a:spcPct val="90000"/>
              </a:lnSpc>
              <a:spcBef>
                <a:spcPts val="1000"/>
              </a:spcBef>
              <a:spcAft>
                <a:spcPts val="0"/>
              </a:spcAft>
              <a:buNone/>
            </a:pPr>
            <a:r>
              <a:rPr lang="en" sz="2500" dirty="0">
                <a:solidFill>
                  <a:srgbClr val="000000"/>
                </a:solidFill>
              </a:rPr>
              <a:t>Educate/inform </a:t>
            </a:r>
            <a:r>
              <a:rPr lang="en-US" sz="2500" dirty="0">
                <a:solidFill>
                  <a:srgbClr val="000000"/>
                </a:solidFill>
              </a:rPr>
              <a:t>church</a:t>
            </a:r>
            <a:r>
              <a:rPr lang="en" sz="2500" dirty="0">
                <a:solidFill>
                  <a:srgbClr val="000000"/>
                </a:solidFill>
              </a:rPr>
              <a:t> members regarding current issues in the United Methodist Church (UMC)</a:t>
            </a:r>
            <a:endParaRPr sz="1000" dirty="0">
              <a:solidFill>
                <a:srgbClr val="000000"/>
              </a:solidFill>
            </a:endParaRPr>
          </a:p>
          <a:p>
            <a:pPr marL="457200" lvl="0" indent="-387350" algn="l" rtl="0">
              <a:lnSpc>
                <a:spcPct val="90000"/>
              </a:lnSpc>
              <a:spcBef>
                <a:spcPts val="1000"/>
              </a:spcBef>
              <a:spcAft>
                <a:spcPts val="0"/>
              </a:spcAft>
              <a:buClr>
                <a:srgbClr val="38761D"/>
              </a:buClr>
              <a:buSzPts val="2500"/>
              <a:buChar char="●"/>
            </a:pPr>
            <a:r>
              <a:rPr lang="en" sz="2500" dirty="0">
                <a:solidFill>
                  <a:srgbClr val="000000"/>
                </a:solidFill>
              </a:rPr>
              <a:t>Desired Outcome:</a:t>
            </a:r>
            <a:endParaRPr sz="2500" dirty="0">
              <a:solidFill>
                <a:srgbClr val="000000"/>
              </a:solidFill>
            </a:endParaRPr>
          </a:p>
          <a:p>
            <a:pPr marL="457200" lvl="0" indent="0" algn="l" rtl="0">
              <a:lnSpc>
                <a:spcPct val="90000"/>
              </a:lnSpc>
              <a:spcBef>
                <a:spcPts val="1000"/>
              </a:spcBef>
              <a:spcAft>
                <a:spcPts val="0"/>
              </a:spcAft>
              <a:buNone/>
            </a:pPr>
            <a:r>
              <a:rPr lang="en-US" sz="2500" dirty="0">
                <a:solidFill>
                  <a:srgbClr val="000000"/>
                </a:solidFill>
              </a:rPr>
              <a:t>Church</a:t>
            </a:r>
            <a:r>
              <a:rPr lang="en" sz="2500" dirty="0">
                <a:solidFill>
                  <a:srgbClr val="000000"/>
                </a:solidFill>
              </a:rPr>
              <a:t> members will be prepared to make an informed decision</a:t>
            </a:r>
            <a:endParaRPr sz="2500" dirty="0">
              <a:solidFill>
                <a:srgbClr val="000000"/>
              </a:solidFill>
            </a:endParaRPr>
          </a:p>
          <a:p>
            <a:pPr marL="0" lvl="0" indent="0" algn="l" rtl="0">
              <a:lnSpc>
                <a:spcPct val="115000"/>
              </a:lnSpc>
              <a:spcBef>
                <a:spcPts val="1000"/>
              </a:spcBef>
              <a:spcAft>
                <a:spcPts val="0"/>
              </a:spcAft>
              <a:buNone/>
            </a:pPr>
            <a:endParaRPr sz="2550" dirty="0">
              <a:solidFill>
                <a:srgbClr val="424242"/>
              </a:solidFill>
            </a:endParaRPr>
          </a:p>
          <a:p>
            <a:pPr marL="457200" lvl="0" indent="0" algn="l" rtl="0">
              <a:lnSpc>
                <a:spcPct val="115000"/>
              </a:lnSpc>
              <a:spcBef>
                <a:spcPts val="1000"/>
              </a:spcBef>
              <a:spcAft>
                <a:spcPts val="0"/>
              </a:spcAft>
              <a:buNone/>
            </a:pPr>
            <a:endParaRPr sz="2800" dirty="0">
              <a:solidFill>
                <a:srgbClr val="000000"/>
              </a:solidFill>
              <a:latin typeface="Verdana"/>
              <a:ea typeface="Verdana"/>
              <a:cs typeface="Verdana"/>
              <a:sym typeface="Verdana"/>
            </a:endParaRPr>
          </a:p>
          <a:p>
            <a:pPr marL="457200" lvl="0" indent="0" algn="l" rtl="0">
              <a:spcBef>
                <a:spcPts val="0"/>
              </a:spcBef>
              <a:spcAft>
                <a:spcPts val="1200"/>
              </a:spcAft>
              <a:buNone/>
            </a:pPr>
            <a:r>
              <a:rPr lang="en" sz="2550" dirty="0"/>
              <a:t>	</a:t>
            </a:r>
            <a:endParaRPr sz="255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C4587"/>
        </a:solidFill>
        <a:effectLst/>
      </p:bgPr>
    </p:bg>
    <p:spTree>
      <p:nvGrpSpPr>
        <p:cNvPr id="1" name="Shape 208"/>
        <p:cNvGrpSpPr/>
        <p:nvPr/>
      </p:nvGrpSpPr>
      <p:grpSpPr>
        <a:xfrm>
          <a:off x="0" y="0"/>
          <a:ext cx="0" cy="0"/>
          <a:chOff x="0" y="0"/>
          <a:chExt cx="0" cy="0"/>
        </a:xfrm>
      </p:grpSpPr>
      <p:pic>
        <p:nvPicPr>
          <p:cNvPr id="209" name="Google Shape;209;p31"/>
          <p:cNvPicPr preferRelativeResize="0"/>
          <p:nvPr/>
        </p:nvPicPr>
        <p:blipFill>
          <a:blip r:embed="rId3">
            <a:alphaModFix/>
          </a:blip>
          <a:stretch>
            <a:fillRect/>
          </a:stretch>
        </p:blipFill>
        <p:spPr>
          <a:xfrm>
            <a:off x="152400" y="152400"/>
            <a:ext cx="3210298" cy="2142175"/>
          </a:xfrm>
          <a:prstGeom prst="rect">
            <a:avLst/>
          </a:prstGeom>
          <a:noFill/>
          <a:ln w="28575" cap="flat" cmpd="sng">
            <a:solidFill>
              <a:schemeClr val="lt1"/>
            </a:solidFill>
            <a:prstDash val="solid"/>
            <a:round/>
            <a:headEnd type="none" w="sm" len="sm"/>
            <a:tailEnd type="none" w="sm" len="sm"/>
          </a:ln>
        </p:spPr>
      </p:pic>
      <p:pic>
        <p:nvPicPr>
          <p:cNvPr id="210" name="Google Shape;210;p31"/>
          <p:cNvPicPr preferRelativeResize="0"/>
          <p:nvPr/>
        </p:nvPicPr>
        <p:blipFill>
          <a:blip r:embed="rId4">
            <a:alphaModFix/>
          </a:blip>
          <a:stretch>
            <a:fillRect/>
          </a:stretch>
        </p:blipFill>
        <p:spPr>
          <a:xfrm>
            <a:off x="3620055" y="1223487"/>
            <a:ext cx="5476499" cy="3653258"/>
          </a:xfrm>
          <a:prstGeom prst="rect">
            <a:avLst/>
          </a:prstGeom>
          <a:noFill/>
          <a:ln w="28575" cap="flat" cmpd="sng">
            <a:solidFill>
              <a:schemeClr val="lt1"/>
            </a:solidFill>
            <a:prstDash val="solid"/>
            <a:round/>
            <a:headEnd type="none" w="sm" len="sm"/>
            <a:tailEnd type="none" w="sm" len="sm"/>
          </a:ln>
        </p:spPr>
      </p:pic>
      <p:pic>
        <p:nvPicPr>
          <p:cNvPr id="211" name="Google Shape;211;p31"/>
          <p:cNvPicPr preferRelativeResize="0"/>
          <p:nvPr/>
        </p:nvPicPr>
        <p:blipFill>
          <a:blip r:embed="rId5">
            <a:alphaModFix/>
          </a:blip>
          <a:stretch>
            <a:fillRect/>
          </a:stretch>
        </p:blipFill>
        <p:spPr>
          <a:xfrm>
            <a:off x="152400" y="2571750"/>
            <a:ext cx="3826001" cy="2245700"/>
          </a:xfrm>
          <a:prstGeom prst="rect">
            <a:avLst/>
          </a:prstGeom>
          <a:noFill/>
          <a:ln w="28575" cap="flat" cmpd="sng">
            <a:solidFill>
              <a:schemeClr val="lt1"/>
            </a:solidFill>
            <a:prstDash val="solid"/>
            <a:round/>
            <a:headEnd type="none" w="sm" len="sm"/>
            <a:tailEnd type="none" w="sm" len="sm"/>
          </a:ln>
        </p:spPr>
      </p:pic>
      <p:sp>
        <p:nvSpPr>
          <p:cNvPr id="212" name="Google Shape;212;p31"/>
          <p:cNvSpPr txBox="1"/>
          <p:nvPr/>
        </p:nvSpPr>
        <p:spPr>
          <a:xfrm>
            <a:off x="3978401" y="173788"/>
            <a:ext cx="32490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600" b="1" dirty="0">
                <a:solidFill>
                  <a:schemeClr val="lt1"/>
                </a:solidFill>
                <a:latin typeface="PT Sans Narrow"/>
                <a:ea typeface="PT Sans Narrow"/>
                <a:cs typeface="PT Sans Narrow"/>
                <a:sym typeface="PT Sans Narrow"/>
              </a:rPr>
              <a:t>What should I do?</a:t>
            </a:r>
            <a:endParaRPr sz="3600" b="1" dirty="0">
              <a:solidFill>
                <a:schemeClr val="lt1"/>
              </a:solidFill>
              <a:latin typeface="PT Sans Narrow"/>
              <a:ea typeface="PT Sans Narrow"/>
              <a:cs typeface="PT Sans Narrow"/>
              <a:sym typeface="PT Sans Narrow"/>
            </a:endParaRPr>
          </a:p>
        </p:txBody>
      </p:sp>
      <p:sp>
        <p:nvSpPr>
          <p:cNvPr id="213" name="Google Shape;213;p31"/>
          <p:cNvSpPr txBox="1"/>
          <p:nvPr/>
        </p:nvSpPr>
        <p:spPr>
          <a:xfrm>
            <a:off x="2121800" y="1643375"/>
            <a:ext cx="11838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a:solidFill>
                  <a:schemeClr val="lt1"/>
                </a:solidFill>
                <a:latin typeface="Open Sans"/>
                <a:ea typeface="Open Sans"/>
                <a:cs typeface="Open Sans"/>
                <a:sym typeface="Open Sans"/>
              </a:rPr>
              <a:t>PRAY</a:t>
            </a:r>
            <a:endParaRPr sz="2400" b="1" dirty="0">
              <a:solidFill>
                <a:schemeClr val="lt1"/>
              </a:solidFill>
              <a:latin typeface="Open Sans"/>
              <a:ea typeface="Open Sans"/>
              <a:cs typeface="Open Sans"/>
              <a:sym typeface="Open Sans"/>
            </a:endParaRPr>
          </a:p>
        </p:txBody>
      </p:sp>
      <p:sp>
        <p:nvSpPr>
          <p:cNvPr id="214" name="Google Shape;214;p31"/>
          <p:cNvSpPr txBox="1"/>
          <p:nvPr/>
        </p:nvSpPr>
        <p:spPr>
          <a:xfrm>
            <a:off x="4699775" y="3894912"/>
            <a:ext cx="30879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dirty="0">
                <a:solidFill>
                  <a:schemeClr val="lt1"/>
                </a:solidFill>
                <a:latin typeface="Open Sans"/>
                <a:ea typeface="Open Sans"/>
                <a:cs typeface="Open Sans"/>
                <a:sym typeface="Open Sans"/>
              </a:rPr>
              <a:t>STUDY YOUR BIBLE</a:t>
            </a:r>
            <a:endParaRPr sz="2400" b="1" dirty="0">
              <a:solidFill>
                <a:schemeClr val="lt1"/>
              </a:solidFill>
              <a:latin typeface="Open Sans"/>
              <a:ea typeface="Open Sans"/>
              <a:cs typeface="Open Sans"/>
              <a:sym typeface="Open Sans"/>
            </a:endParaRPr>
          </a:p>
        </p:txBody>
      </p:sp>
      <p:sp>
        <p:nvSpPr>
          <p:cNvPr id="215" name="Google Shape;215;p31"/>
          <p:cNvSpPr txBox="1"/>
          <p:nvPr/>
        </p:nvSpPr>
        <p:spPr>
          <a:xfrm>
            <a:off x="236800" y="3805650"/>
            <a:ext cx="19419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a:solidFill>
                  <a:schemeClr val="lt1"/>
                </a:solidFill>
                <a:latin typeface="Open Sans"/>
                <a:ea typeface="Open Sans"/>
                <a:cs typeface="Open Sans"/>
                <a:sym typeface="Open Sans"/>
              </a:rPr>
              <a:t>ASK QUESTIONS</a:t>
            </a:r>
            <a:endParaRPr sz="2400" b="1" dirty="0">
              <a:solidFill>
                <a:schemeClr val="lt1"/>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83C32CF-6F85-47D8-751E-495547707187}"/>
              </a:ext>
            </a:extLst>
          </p:cNvPr>
          <p:cNvSpPr txBox="1"/>
          <p:nvPr/>
        </p:nvSpPr>
        <p:spPr>
          <a:xfrm>
            <a:off x="311699" y="1152425"/>
            <a:ext cx="8520599" cy="3908762"/>
          </a:xfrm>
          <a:prstGeom prst="rect">
            <a:avLst/>
          </a:prstGeom>
          <a:noFill/>
        </p:spPr>
        <p:txBody>
          <a:bodyPr wrap="square">
            <a:spAutoFit/>
          </a:bodyPr>
          <a:lstStyle/>
          <a:p>
            <a:endParaRPr lang="en-US" sz="2400" b="0" i="1" dirty="0">
              <a:solidFill>
                <a:srgbClr val="000000"/>
              </a:solidFill>
              <a:effectLst/>
              <a:latin typeface="acumin-pro"/>
            </a:endParaRPr>
          </a:p>
          <a:p>
            <a:r>
              <a:rPr lang="en-US" sz="2400" b="0" i="1" dirty="0">
                <a:solidFill>
                  <a:srgbClr val="000000"/>
                </a:solidFill>
                <a:effectLst/>
                <a:latin typeface="acumin-pro"/>
              </a:rPr>
              <a:t>“I am not afraid that the people called Methodists should ever cease to exist either in Europe or America. But I am afraid, lest they should only exist as a dead sect, having the form of religion without the power. And this undoubtedly will be the case, unless they hold fast both the doctrine, spirit, and discipline with which they first set out.”</a:t>
            </a:r>
          </a:p>
          <a:p>
            <a:endParaRPr lang="en-US" sz="1600" dirty="0">
              <a:latin typeface="acumin-pro"/>
            </a:endParaRPr>
          </a:p>
          <a:p>
            <a:endParaRPr lang="en-US" sz="1600" dirty="0">
              <a:latin typeface="acumin-pro"/>
            </a:endParaRPr>
          </a:p>
          <a:p>
            <a:endParaRPr lang="en-US" sz="1600" dirty="0">
              <a:latin typeface="acumin-pro"/>
            </a:endParaRPr>
          </a:p>
          <a:p>
            <a:endParaRPr lang="en-US" sz="1600" dirty="0">
              <a:latin typeface="acumin-pro"/>
            </a:endParaRPr>
          </a:p>
          <a:p>
            <a:pPr algn="r"/>
            <a:r>
              <a:rPr lang="en-US" sz="1600" dirty="0">
                <a:latin typeface="acumin-pro"/>
              </a:rPr>
              <a:t>	</a:t>
            </a:r>
            <a:endParaRPr lang="en-US" sz="1600" dirty="0"/>
          </a:p>
        </p:txBody>
      </p:sp>
      <p:sp>
        <p:nvSpPr>
          <p:cNvPr id="5" name="Google Shape;87;p16">
            <a:extLst>
              <a:ext uri="{FF2B5EF4-FFF2-40B4-BE49-F238E27FC236}">
                <a16:creationId xmlns:a16="http://schemas.microsoft.com/office/drawing/2014/main" id="{6BFF935E-203B-7F59-01FA-39E6C3D965E5}"/>
              </a:ext>
            </a:extLst>
          </p:cNvPr>
          <p:cNvSpPr txBox="1">
            <a:spLocks noGrp="1"/>
          </p:cNvSpPr>
          <p:nvPr>
            <p:ph type="title"/>
          </p:nvPr>
        </p:nvSpPr>
        <p:spPr>
          <a:xfrm>
            <a:off x="311700" y="445025"/>
            <a:ext cx="8520600" cy="707400"/>
          </a:xfrm>
          <a:prstGeom prst="rect">
            <a:avLst/>
          </a:prstGeom>
          <a:solidFill>
            <a:srgbClr val="1C4587"/>
          </a:solidFill>
        </p:spPr>
        <p:txBody>
          <a:bodyPr spcFirstLastPara="1" wrap="square" lIns="91425" tIns="91425" rIns="91425" bIns="91425" anchor="t" anchorCtr="0">
            <a:noAutofit/>
          </a:bodyPr>
          <a:lstStyle/>
          <a:p>
            <a:pPr marL="0" lvl="0" indent="0" algn="l" rtl="0">
              <a:spcBef>
                <a:spcPts val="0"/>
              </a:spcBef>
              <a:spcAft>
                <a:spcPts val="0"/>
              </a:spcAft>
              <a:buSzPts val="990"/>
              <a:buNone/>
            </a:pPr>
            <a:r>
              <a:rPr lang="en-US" sz="3200" dirty="0">
                <a:solidFill>
                  <a:schemeClr val="lt1"/>
                </a:solidFill>
              </a:rPr>
              <a:t>From John Wesley’s “Thoughts Upon Methodism” </a:t>
            </a:r>
            <a:endParaRPr sz="3200" dirty="0">
              <a:solidFill>
                <a:schemeClr val="lt1"/>
              </a:solidFill>
            </a:endParaRPr>
          </a:p>
        </p:txBody>
      </p:sp>
    </p:spTree>
    <p:extLst>
      <p:ext uri="{BB962C8B-B14F-4D97-AF65-F5344CB8AC3E}">
        <p14:creationId xmlns:p14="http://schemas.microsoft.com/office/powerpoint/2010/main" val="2691158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pic>
        <p:nvPicPr>
          <p:cNvPr id="79" name="Google Shape;79;p15" descr="Closeup from the side of a hand pushing a knob on an audio mixer"/>
          <p:cNvPicPr preferRelativeResize="0"/>
          <p:nvPr/>
        </p:nvPicPr>
        <p:blipFill rotWithShape="1">
          <a:blip r:embed="rId3">
            <a:alphaModFix/>
          </a:blip>
          <a:srcRect l="7506" r="42247" b="15419"/>
          <a:stretch/>
        </p:blipFill>
        <p:spPr>
          <a:xfrm>
            <a:off x="-9150" y="0"/>
            <a:ext cx="4594498" cy="5143501"/>
          </a:xfrm>
          <a:prstGeom prst="rect">
            <a:avLst/>
          </a:prstGeom>
          <a:noFill/>
          <a:ln>
            <a:noFill/>
          </a:ln>
        </p:spPr>
      </p:pic>
      <p:sp>
        <p:nvSpPr>
          <p:cNvPr id="80" name="Google Shape;80;p15"/>
          <p:cNvSpPr txBox="1">
            <a:spLocks noGrp="1"/>
          </p:cNvSpPr>
          <p:nvPr>
            <p:ph type="title"/>
          </p:nvPr>
        </p:nvSpPr>
        <p:spPr>
          <a:xfrm>
            <a:off x="265500" y="1830600"/>
            <a:ext cx="4045200" cy="14823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solidFill>
                  <a:schemeClr val="lt1"/>
                </a:solidFill>
              </a:rPr>
              <a:t>The solution</a:t>
            </a:r>
            <a:endParaRPr dirty="0">
              <a:solidFill>
                <a:schemeClr val="lt1"/>
              </a:solidFill>
            </a:endParaRPr>
          </a:p>
        </p:txBody>
      </p:sp>
      <p:sp>
        <p:nvSpPr>
          <p:cNvPr id="81" name="Google Shape;81;p15"/>
          <p:cNvSpPr txBox="1">
            <a:spLocks noGrp="1"/>
          </p:cNvSpPr>
          <p:nvPr>
            <p:ph type="body" idx="2"/>
          </p:nvPr>
        </p:nvSpPr>
        <p:spPr>
          <a:xfrm>
            <a:off x="4939500" y="345300"/>
            <a:ext cx="3837000" cy="4116300"/>
          </a:xfrm>
          <a:prstGeom prst="rect">
            <a:avLst/>
          </a:prstGeom>
        </p:spPr>
        <p:txBody>
          <a:bodyPr spcFirstLastPara="1" wrap="square" lIns="91425" tIns="91425" rIns="91425" bIns="91425" anchor="ctr" anchorCtr="0">
            <a:normAutofit lnSpcReduction="10000"/>
          </a:bodyPr>
          <a:lstStyle/>
          <a:p>
            <a:pPr marL="0" lvl="0" indent="0" algn="l" rtl="0">
              <a:spcBef>
                <a:spcPts val="0"/>
              </a:spcBef>
              <a:spcAft>
                <a:spcPts val="0"/>
              </a:spcAft>
              <a:buNone/>
            </a:pPr>
            <a:r>
              <a:rPr lang="en" sz="3600" b="1" dirty="0">
                <a:latin typeface="PT Sans Narrow"/>
                <a:ea typeface="PT Sans Narrow"/>
                <a:cs typeface="PT Sans Narrow"/>
                <a:sym typeface="PT Sans Narrow"/>
              </a:rPr>
              <a:t>Should PUMC Consider Disaffiliation From the United Methodist Church</a:t>
            </a:r>
            <a:endParaRPr sz="3600" b="1" dirty="0">
              <a:latin typeface="PT Sans Narrow"/>
              <a:ea typeface="PT Sans Narrow"/>
              <a:cs typeface="PT Sans Narrow"/>
              <a:sym typeface="PT Sans Narrow"/>
            </a:endParaRPr>
          </a:p>
          <a:p>
            <a:pPr marL="0" lvl="0" indent="0" algn="l" rtl="0">
              <a:spcBef>
                <a:spcPts val="1200"/>
              </a:spcBef>
              <a:spcAft>
                <a:spcPts val="0"/>
              </a:spcAft>
              <a:buNone/>
            </a:pPr>
            <a:endParaRPr sz="2400" b="1" dirty="0"/>
          </a:p>
          <a:p>
            <a:pPr marL="0" lvl="0" indent="0" algn="l" rtl="0">
              <a:spcBef>
                <a:spcPts val="1200"/>
              </a:spcBef>
              <a:spcAft>
                <a:spcPts val="1200"/>
              </a:spcAft>
              <a:buNone/>
            </a:pPr>
            <a:r>
              <a:rPr lang="en" sz="3600" b="1" dirty="0">
                <a:solidFill>
                  <a:srgbClr val="F1C232"/>
                </a:solidFill>
                <a:latin typeface="PT Sans Narrow"/>
                <a:ea typeface="PT Sans Narrow"/>
                <a:cs typeface="PT Sans Narrow"/>
                <a:sym typeface="PT Sans Narrow"/>
              </a:rPr>
              <a:t>Why?</a:t>
            </a:r>
            <a:endParaRPr sz="3600" b="1" dirty="0">
              <a:solidFill>
                <a:srgbClr val="F1C232"/>
              </a:solidFill>
              <a:latin typeface="PT Sans Narrow"/>
              <a:ea typeface="PT Sans Narrow"/>
              <a:cs typeface="PT Sans Narrow"/>
              <a:sym typeface="PT Sans Narrow"/>
            </a:endParaRPr>
          </a:p>
        </p:txBody>
      </p:sp>
      <p:pic>
        <p:nvPicPr>
          <p:cNvPr id="82" name="Google Shape;82;p15"/>
          <p:cNvPicPr preferRelativeResize="0"/>
          <p:nvPr/>
        </p:nvPicPr>
        <p:blipFill>
          <a:blip r:embed="rId4">
            <a:alphaModFix/>
          </a:blip>
          <a:stretch>
            <a:fillRect/>
          </a:stretch>
        </p:blipFill>
        <p:spPr>
          <a:xfrm>
            <a:off x="-9150" y="0"/>
            <a:ext cx="4594501" cy="51435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6"/>
          <p:cNvSpPr txBox="1">
            <a:spLocks noGrp="1"/>
          </p:cNvSpPr>
          <p:nvPr>
            <p:ph type="title"/>
          </p:nvPr>
        </p:nvSpPr>
        <p:spPr>
          <a:xfrm>
            <a:off x="311700" y="445025"/>
            <a:ext cx="8520600" cy="707400"/>
          </a:xfrm>
          <a:prstGeom prst="rect">
            <a:avLst/>
          </a:prstGeom>
          <a:solidFill>
            <a:srgbClr val="1C4587"/>
          </a:solidFill>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200" dirty="0">
                <a:solidFill>
                  <a:schemeClr val="lt1"/>
                </a:solidFill>
              </a:rPr>
              <a:t>What are the two major perspectives within the UMC?</a:t>
            </a:r>
            <a:endParaRPr sz="3200" dirty="0">
              <a:solidFill>
                <a:schemeClr val="lt1"/>
              </a:solidFill>
            </a:endParaRPr>
          </a:p>
        </p:txBody>
      </p:sp>
      <p:sp>
        <p:nvSpPr>
          <p:cNvPr id="88" name="Google Shape;88;p16"/>
          <p:cNvSpPr txBox="1">
            <a:spLocks noGrp="1"/>
          </p:cNvSpPr>
          <p:nvPr>
            <p:ph type="body" idx="4294967295"/>
          </p:nvPr>
        </p:nvSpPr>
        <p:spPr>
          <a:xfrm>
            <a:off x="311700" y="1266325"/>
            <a:ext cx="42603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                                         </a:t>
            </a:r>
            <a:endParaRPr dirty="0"/>
          </a:p>
        </p:txBody>
      </p:sp>
      <p:sp>
        <p:nvSpPr>
          <p:cNvPr id="89" name="Google Shape;89;p16"/>
          <p:cNvSpPr txBox="1">
            <a:spLocks noGrp="1"/>
          </p:cNvSpPr>
          <p:nvPr>
            <p:ph type="body" idx="4294967295"/>
          </p:nvPr>
        </p:nvSpPr>
        <p:spPr>
          <a:xfrm>
            <a:off x="40176" y="1225493"/>
            <a:ext cx="4361349" cy="3561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2200" b="1" dirty="0">
                <a:solidFill>
                  <a:srgbClr val="38761D"/>
                </a:solidFill>
              </a:rPr>
              <a:t>Traditionalist</a:t>
            </a:r>
          </a:p>
          <a:p>
            <a:pPr marL="0" lvl="0" indent="0" algn="ctr" rtl="0">
              <a:spcBef>
                <a:spcPts val="0"/>
              </a:spcBef>
              <a:spcAft>
                <a:spcPts val="0"/>
              </a:spcAft>
              <a:buNone/>
            </a:pPr>
            <a:r>
              <a:rPr lang="en" sz="1200" b="1" i="1" u="sng" dirty="0">
                <a:solidFill>
                  <a:srgbClr val="000000"/>
                </a:solidFill>
              </a:rPr>
              <a:t>Commonly Referred to as Conservative View</a:t>
            </a:r>
            <a:endParaRPr sz="1200" b="1" i="1" u="sng" dirty="0">
              <a:solidFill>
                <a:srgbClr val="000000"/>
              </a:solidFill>
            </a:endParaRPr>
          </a:p>
          <a:p>
            <a:pPr lvl="0" indent="-361950">
              <a:lnSpc>
                <a:spcPct val="125000"/>
              </a:lnSpc>
              <a:buClr>
                <a:srgbClr val="38761D"/>
              </a:buClr>
              <a:buSzPts val="2100"/>
            </a:pPr>
            <a:r>
              <a:rPr lang="en" dirty="0">
                <a:solidFill>
                  <a:srgbClr val="000000"/>
                </a:solidFill>
              </a:rPr>
              <a:t>Historic interpretation of the Bible</a:t>
            </a:r>
            <a:endParaRPr dirty="0">
              <a:solidFill>
                <a:srgbClr val="000000"/>
              </a:solidFill>
            </a:endParaRPr>
          </a:p>
          <a:p>
            <a:pPr lvl="0" indent="-361950">
              <a:lnSpc>
                <a:spcPct val="125000"/>
              </a:lnSpc>
              <a:buClr>
                <a:srgbClr val="38761D"/>
              </a:buClr>
              <a:buSzPts val="2100"/>
            </a:pPr>
            <a:r>
              <a:rPr lang="en" dirty="0">
                <a:solidFill>
                  <a:srgbClr val="000000"/>
                </a:solidFill>
              </a:rPr>
              <a:t>Does not believe in culturally redefining the Bible</a:t>
            </a:r>
            <a:endParaRPr dirty="0">
              <a:solidFill>
                <a:srgbClr val="000000"/>
              </a:solidFill>
            </a:endParaRPr>
          </a:p>
          <a:p>
            <a:pPr lvl="0" indent="-361950">
              <a:lnSpc>
                <a:spcPct val="125000"/>
              </a:lnSpc>
              <a:buClr>
                <a:srgbClr val="38761D"/>
              </a:buClr>
              <a:buSzPts val="2100"/>
            </a:pPr>
            <a:r>
              <a:rPr lang="en" dirty="0">
                <a:solidFill>
                  <a:srgbClr val="000000"/>
                </a:solidFill>
              </a:rPr>
              <a:t>Beliefs align with the current United Methodist Church Book of Discipline</a:t>
            </a:r>
            <a:endParaRPr dirty="0">
              <a:solidFill>
                <a:srgbClr val="000000"/>
              </a:solidFill>
            </a:endParaRPr>
          </a:p>
          <a:p>
            <a:pPr marL="0" lvl="0" indent="0" algn="l" rtl="0">
              <a:spcBef>
                <a:spcPts val="1200"/>
              </a:spcBef>
              <a:spcAft>
                <a:spcPts val="1200"/>
              </a:spcAft>
              <a:buNone/>
            </a:pPr>
            <a:endParaRPr dirty="0">
              <a:solidFill>
                <a:srgbClr val="000000"/>
              </a:solidFill>
            </a:endParaRPr>
          </a:p>
        </p:txBody>
      </p:sp>
      <p:sp>
        <p:nvSpPr>
          <p:cNvPr id="90" name="Google Shape;90;p16"/>
          <p:cNvSpPr txBox="1">
            <a:spLocks noGrp="1"/>
          </p:cNvSpPr>
          <p:nvPr>
            <p:ph type="body" idx="4294967295"/>
          </p:nvPr>
        </p:nvSpPr>
        <p:spPr>
          <a:xfrm>
            <a:off x="4452050" y="1190463"/>
            <a:ext cx="4651773" cy="3561600"/>
          </a:xfrm>
          <a:prstGeom prst="rect">
            <a:avLst/>
          </a:prstGeom>
        </p:spPr>
        <p:txBody>
          <a:bodyPr spcFirstLastPara="1" wrap="square" lIns="91425" tIns="91425" rIns="91425" bIns="91425" anchor="t" anchorCtr="0">
            <a:normAutofit/>
          </a:bodyPr>
          <a:lstStyle/>
          <a:p>
            <a:pPr marL="0" indent="0" algn="ctr">
              <a:buNone/>
            </a:pPr>
            <a:r>
              <a:rPr lang="en" sz="2200" b="1" dirty="0">
                <a:solidFill>
                  <a:srgbClr val="38761D"/>
                </a:solidFill>
              </a:rPr>
              <a:t>Progressive</a:t>
            </a:r>
          </a:p>
          <a:p>
            <a:pPr marL="0" indent="0" algn="ctr">
              <a:lnSpc>
                <a:spcPct val="125000"/>
              </a:lnSpc>
              <a:buNone/>
            </a:pPr>
            <a:r>
              <a:rPr lang="en-US" sz="1200" b="1" i="1" u="sng" dirty="0">
                <a:solidFill>
                  <a:srgbClr val="000000"/>
                </a:solidFill>
              </a:rPr>
              <a:t>Commonly Referred to as Liberal View</a:t>
            </a:r>
          </a:p>
          <a:p>
            <a:pPr indent="-361950">
              <a:lnSpc>
                <a:spcPct val="125000"/>
              </a:lnSpc>
              <a:buClr>
                <a:srgbClr val="38761D"/>
              </a:buClr>
              <a:buSzPts val="2100"/>
            </a:pPr>
            <a:r>
              <a:rPr lang="en" dirty="0">
                <a:solidFill>
                  <a:srgbClr val="000000"/>
                </a:solidFill>
              </a:rPr>
              <a:t>Includes a wide range of interpretation and theological ideas</a:t>
            </a:r>
          </a:p>
          <a:p>
            <a:pPr indent="-361950">
              <a:lnSpc>
                <a:spcPct val="125000"/>
              </a:lnSpc>
              <a:buClr>
                <a:srgbClr val="38761D"/>
              </a:buClr>
              <a:buSzPts val="2100"/>
            </a:pPr>
            <a:r>
              <a:rPr lang="en" dirty="0">
                <a:solidFill>
                  <a:srgbClr val="000000"/>
                </a:solidFill>
              </a:rPr>
              <a:t>Open to having a “Big Tent” of beliefs (may believe in a few, many, or all views listed)</a:t>
            </a:r>
            <a:endParaRPr dirty="0">
              <a:solidFill>
                <a:srgbClr val="000000"/>
              </a:solidFill>
            </a:endParaRPr>
          </a:p>
          <a:p>
            <a:pPr indent="-361950">
              <a:lnSpc>
                <a:spcPct val="125000"/>
              </a:lnSpc>
              <a:buClr>
                <a:srgbClr val="38761D"/>
              </a:buClr>
              <a:buSzPts val="2100"/>
            </a:pPr>
            <a:r>
              <a:rPr lang="en" dirty="0">
                <a:solidFill>
                  <a:srgbClr val="000000"/>
                </a:solidFill>
              </a:rPr>
              <a:t>Range from moderate to strongly progressive </a:t>
            </a:r>
            <a:endParaRPr dirty="0">
              <a:solidFill>
                <a:srgbClr val="000000"/>
              </a:solidFill>
            </a:endParaRPr>
          </a:p>
        </p:txBody>
      </p:sp>
      <p:cxnSp>
        <p:nvCxnSpPr>
          <p:cNvPr id="91" name="Google Shape;91;p16"/>
          <p:cNvCxnSpPr/>
          <p:nvPr/>
        </p:nvCxnSpPr>
        <p:spPr>
          <a:xfrm flipH="1">
            <a:off x="4452050" y="1373500"/>
            <a:ext cx="18900" cy="3561600"/>
          </a:xfrm>
          <a:prstGeom prst="straightConnector1">
            <a:avLst/>
          </a:prstGeom>
          <a:noFill/>
          <a:ln w="38100" cap="flat" cmpd="sng">
            <a:solidFill>
              <a:srgbClr val="1C4587"/>
            </a:solidFill>
            <a:prstDash val="solid"/>
            <a:round/>
            <a:headEnd type="none" w="med" len="med"/>
            <a:tailEnd type="none" w="med" len="med"/>
          </a:ln>
        </p:spPr>
      </p:cxnSp>
      <p:sp>
        <p:nvSpPr>
          <p:cNvPr id="92" name="Google Shape;92;p16"/>
          <p:cNvSpPr txBox="1"/>
          <p:nvPr/>
        </p:nvSpPr>
        <p:spPr>
          <a:xfrm>
            <a:off x="1165100" y="4569025"/>
            <a:ext cx="6696900" cy="431100"/>
          </a:xfrm>
          <a:prstGeom prst="rect">
            <a:avLst/>
          </a:prstGeom>
          <a:solidFill>
            <a:srgbClr val="F1C232"/>
          </a:solidFill>
          <a:ln w="28575" cap="flat" cmpd="sng">
            <a:solidFill>
              <a:srgbClr val="1C4587"/>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600" b="1">
                <a:solidFill>
                  <a:srgbClr val="1C4587"/>
                </a:solidFill>
                <a:latin typeface="Open Sans"/>
                <a:ea typeface="Open Sans"/>
                <a:cs typeface="Open Sans"/>
                <a:sym typeface="Open Sans"/>
              </a:rPr>
              <a:t>BOTH GROUPS BELIEVE THEIR VIEW IS TRUE TO THE GOSPEL</a:t>
            </a:r>
            <a:endParaRPr sz="1600" b="1" dirty="0">
              <a:solidFill>
                <a:srgbClr val="1C4587"/>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 venn diagram&#10;&#10;Description automatically generated">
            <a:extLst>
              <a:ext uri="{FF2B5EF4-FFF2-40B4-BE49-F238E27FC236}">
                <a16:creationId xmlns:a16="http://schemas.microsoft.com/office/drawing/2014/main" id="{FE657680-8F2F-D44C-8D34-D415DB2B9E08}"/>
              </a:ext>
            </a:extLst>
          </p:cNvPr>
          <p:cNvPicPr>
            <a:picLocks noChangeAspect="1"/>
          </p:cNvPicPr>
          <p:nvPr/>
        </p:nvPicPr>
        <p:blipFill>
          <a:blip r:embed="rId3"/>
          <a:stretch>
            <a:fillRect/>
          </a:stretch>
        </p:blipFill>
        <p:spPr>
          <a:xfrm>
            <a:off x="112211" y="694006"/>
            <a:ext cx="8544681" cy="1042030"/>
          </a:xfrm>
          <a:prstGeom prst="rect">
            <a:avLst/>
          </a:prstGeom>
        </p:spPr>
      </p:pic>
      <p:sp>
        <p:nvSpPr>
          <p:cNvPr id="7" name="TextBox 6">
            <a:extLst>
              <a:ext uri="{FF2B5EF4-FFF2-40B4-BE49-F238E27FC236}">
                <a16:creationId xmlns:a16="http://schemas.microsoft.com/office/drawing/2014/main" id="{A07DA6B1-69E1-D948-B3AB-36A5622C04A0}"/>
              </a:ext>
            </a:extLst>
          </p:cNvPr>
          <p:cNvSpPr txBox="1"/>
          <p:nvPr/>
        </p:nvSpPr>
        <p:spPr>
          <a:xfrm>
            <a:off x="244674" y="1849398"/>
            <a:ext cx="1921703" cy="1600438"/>
          </a:xfrm>
          <a:prstGeom prst="rect">
            <a:avLst/>
          </a:prstGeom>
          <a:noFill/>
        </p:spPr>
        <p:txBody>
          <a:bodyPr wrap="square" rtlCol="0">
            <a:spAutoFit/>
          </a:bodyPr>
          <a:lstStyle/>
          <a:p>
            <a:r>
              <a:rPr lang="en-US" dirty="0">
                <a:latin typeface="Open Sans" panose="020B0606030504020204" pitchFamily="34" charset="0"/>
                <a:ea typeface="Open Sans" panose="020B0606030504020204" pitchFamily="34" charset="0"/>
                <a:cs typeface="Open Sans" panose="020B0606030504020204" pitchFamily="34" charset="0"/>
              </a:rPr>
              <a:t>▪︎ </a:t>
            </a:r>
            <a:r>
              <a:rPr lang="en-US" b="1" dirty="0">
                <a:latin typeface="Open Sans" panose="020B0606030504020204" pitchFamily="34" charset="0"/>
                <a:ea typeface="Open Sans" panose="020B0606030504020204" pitchFamily="34" charset="0"/>
                <a:cs typeface="Open Sans" panose="020B0606030504020204" pitchFamily="34" charset="0"/>
              </a:rPr>
              <a:t>Hold traditional views, but support same sex marriage in the church &amp; ordination of </a:t>
            </a:r>
          </a:p>
          <a:p>
            <a:r>
              <a:rPr lang="en-US" b="1" dirty="0">
                <a:latin typeface="Open Sans" panose="020B0606030504020204" pitchFamily="34" charset="0"/>
                <a:ea typeface="Open Sans" panose="020B0606030504020204" pitchFamily="34" charset="0"/>
                <a:cs typeface="Open Sans" panose="020B0606030504020204" pitchFamily="34" charset="0"/>
              </a:rPr>
              <a:t>practicing homosexuals </a:t>
            </a:r>
          </a:p>
        </p:txBody>
      </p:sp>
      <p:sp>
        <p:nvSpPr>
          <p:cNvPr id="9" name="TextBox 8">
            <a:extLst>
              <a:ext uri="{FF2B5EF4-FFF2-40B4-BE49-F238E27FC236}">
                <a16:creationId xmlns:a16="http://schemas.microsoft.com/office/drawing/2014/main" id="{82998347-88C1-5B45-B601-CFAA4A8A52B0}"/>
              </a:ext>
            </a:extLst>
          </p:cNvPr>
          <p:cNvSpPr txBox="1"/>
          <p:nvPr/>
        </p:nvSpPr>
        <p:spPr>
          <a:xfrm>
            <a:off x="2125169" y="1866407"/>
            <a:ext cx="2259382" cy="1600438"/>
          </a:xfrm>
          <a:prstGeom prst="rect">
            <a:avLst/>
          </a:prstGeom>
          <a:noFill/>
        </p:spPr>
        <p:txBody>
          <a:bodyPr wrap="square" rtlCol="0">
            <a:spAutoFit/>
          </a:bodyPr>
          <a:lstStyle/>
          <a:p>
            <a:r>
              <a:rPr lang="en-US" dirty="0"/>
              <a:t>▪ </a:t>
            </a:r>
            <a:r>
              <a:rPr lang="en-US" b="1" dirty="0">
                <a:latin typeface="Open Sans" panose="020B0606030504020204" pitchFamily="34" charset="0"/>
                <a:ea typeface="Open Sans" panose="020B0606030504020204" pitchFamily="34" charset="0"/>
                <a:cs typeface="Open Sans" panose="020B0606030504020204" pitchFamily="34" charset="0"/>
              </a:rPr>
              <a:t>No virgin birth</a:t>
            </a:r>
          </a:p>
          <a:p>
            <a:endParaRPr lang="en-US" dirty="0"/>
          </a:p>
          <a:p>
            <a:endParaRPr lang="en-US" dirty="0"/>
          </a:p>
          <a:p>
            <a:r>
              <a:rPr lang="en-US" dirty="0">
                <a:latin typeface="Open Sans" panose="020B0606030504020204" pitchFamily="34" charset="0"/>
                <a:ea typeface="Open Sans" panose="020B0606030504020204" pitchFamily="34" charset="0"/>
                <a:cs typeface="Open Sans" panose="020B0606030504020204" pitchFamily="34" charset="0"/>
              </a:rPr>
              <a:t>▪︎ </a:t>
            </a:r>
            <a:r>
              <a:rPr lang="en-US" b="1" dirty="0">
                <a:latin typeface="Open Sans" panose="020B0606030504020204" pitchFamily="34" charset="0"/>
                <a:ea typeface="Open Sans" panose="020B0606030504020204" pitchFamily="34" charset="0"/>
                <a:cs typeface="Open Sans" panose="020B0606030504020204" pitchFamily="34" charset="0"/>
              </a:rPr>
              <a:t>Not all parts of the Bible are relevant in today's culture</a:t>
            </a:r>
          </a:p>
          <a:p>
            <a:endParaRPr lang="en-US" dirty="0"/>
          </a:p>
        </p:txBody>
      </p:sp>
      <p:sp>
        <p:nvSpPr>
          <p:cNvPr id="10" name="TextBox 9">
            <a:extLst>
              <a:ext uri="{FF2B5EF4-FFF2-40B4-BE49-F238E27FC236}">
                <a16:creationId xmlns:a16="http://schemas.microsoft.com/office/drawing/2014/main" id="{9EF8DE06-1DC7-3E43-AF8C-2C355840BDD2}"/>
              </a:ext>
            </a:extLst>
          </p:cNvPr>
          <p:cNvSpPr txBox="1"/>
          <p:nvPr/>
        </p:nvSpPr>
        <p:spPr>
          <a:xfrm>
            <a:off x="4298412" y="1849398"/>
            <a:ext cx="2342367" cy="1600438"/>
          </a:xfrm>
          <a:prstGeom prst="rect">
            <a:avLst/>
          </a:prstGeom>
          <a:noFill/>
        </p:spPr>
        <p:txBody>
          <a:bodyPr wrap="square" rtlCol="0">
            <a:spAutoFit/>
          </a:bodyPr>
          <a:lstStyle/>
          <a:p>
            <a:r>
              <a:rPr lang="en-US" dirty="0"/>
              <a:t>▪ </a:t>
            </a:r>
            <a:r>
              <a:rPr lang="en-US" b="1" dirty="0">
                <a:latin typeface="Open Sans" panose="020B0606030504020204" pitchFamily="34" charset="0"/>
                <a:ea typeface="Open Sans" panose="020B0606030504020204" pitchFamily="34" charset="0"/>
                <a:cs typeface="Open Sans" panose="020B0606030504020204" pitchFamily="34" charset="0"/>
              </a:rPr>
              <a:t>Jesus' death on the cross is not necessary as atonement for sin</a:t>
            </a:r>
          </a:p>
          <a:p>
            <a:endParaRPr lang="en-US" dirty="0"/>
          </a:p>
          <a:p>
            <a:r>
              <a:rPr lang="en-US" dirty="0"/>
              <a:t>▪ </a:t>
            </a:r>
            <a:r>
              <a:rPr lang="en-US" b="1" dirty="0">
                <a:latin typeface="Open Sans" panose="020B0606030504020204" pitchFamily="34" charset="0"/>
                <a:ea typeface="Open Sans" panose="020B0606030504020204" pitchFamily="34" charset="0"/>
                <a:cs typeface="Open Sans" panose="020B0606030504020204" pitchFamily="34" charset="0"/>
              </a:rPr>
              <a:t>Bible is a metaphor</a:t>
            </a:r>
          </a:p>
          <a:p>
            <a:endParaRPr lang="en-US" dirty="0"/>
          </a:p>
          <a:p>
            <a:endParaRPr lang="en-US" b="1"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extBox 11">
            <a:extLst>
              <a:ext uri="{FF2B5EF4-FFF2-40B4-BE49-F238E27FC236}">
                <a16:creationId xmlns:a16="http://schemas.microsoft.com/office/drawing/2014/main" id="{DAE128AD-73A2-C24B-8D70-214D469415F6}"/>
              </a:ext>
            </a:extLst>
          </p:cNvPr>
          <p:cNvSpPr txBox="1"/>
          <p:nvPr/>
        </p:nvSpPr>
        <p:spPr>
          <a:xfrm>
            <a:off x="6640779" y="1849085"/>
            <a:ext cx="2425352" cy="1815882"/>
          </a:xfrm>
          <a:prstGeom prst="rect">
            <a:avLst/>
          </a:prstGeom>
          <a:noFill/>
        </p:spPr>
        <p:txBody>
          <a:bodyPr wrap="square" rtlCol="0">
            <a:spAutoFit/>
          </a:bodyPr>
          <a:lstStyle/>
          <a:p>
            <a:r>
              <a:rPr lang="en-US" dirty="0"/>
              <a:t>▪ </a:t>
            </a:r>
            <a:r>
              <a:rPr lang="en-US" b="1" dirty="0">
                <a:latin typeface="Open Sans" panose="020B0606030504020204" pitchFamily="34" charset="0"/>
                <a:ea typeface="Open Sans" panose="020B0606030504020204" pitchFamily="34" charset="0"/>
                <a:cs typeface="Open Sans" panose="020B0606030504020204" pitchFamily="34" charset="0"/>
              </a:rPr>
              <a:t>Believe in Universal Salvation (Jesus is not the only way)</a:t>
            </a:r>
          </a:p>
          <a:p>
            <a:endParaRPr lang="en-US" dirty="0"/>
          </a:p>
          <a:p>
            <a:r>
              <a:rPr lang="en-US" dirty="0"/>
              <a:t>▪ </a:t>
            </a:r>
            <a:r>
              <a:rPr lang="en-US" b="1" dirty="0">
                <a:latin typeface="Open Sans" panose="020B0606030504020204" pitchFamily="34" charset="0"/>
                <a:ea typeface="Open Sans" panose="020B0606030504020204" pitchFamily="34" charset="0"/>
                <a:cs typeface="Open Sans" panose="020B0606030504020204" pitchFamily="34" charset="0"/>
              </a:rPr>
              <a:t>Do not believe in bodily resurrection of Jesus</a:t>
            </a:r>
          </a:p>
          <a:p>
            <a:endParaRPr lang="en-US" dirty="0"/>
          </a:p>
          <a:p>
            <a:endParaRPr lang="en-US" b="1" dirty="0">
              <a:latin typeface="Open Sans" panose="020B0606030504020204" pitchFamily="34" charset="0"/>
              <a:ea typeface="Open Sans" panose="020B0606030504020204" pitchFamily="34" charset="0"/>
              <a:cs typeface="Open Sans" panose="020B0606030504020204" pitchFamily="34" charset="0"/>
            </a:endParaRPr>
          </a:p>
        </p:txBody>
      </p:sp>
      <p:sp>
        <p:nvSpPr>
          <p:cNvPr id="14" name="TextBox 13">
            <a:extLst>
              <a:ext uri="{FF2B5EF4-FFF2-40B4-BE49-F238E27FC236}">
                <a16:creationId xmlns:a16="http://schemas.microsoft.com/office/drawing/2014/main" id="{224F371A-B4EB-944A-8CBE-B1E4E950D3EB}"/>
              </a:ext>
            </a:extLst>
          </p:cNvPr>
          <p:cNvSpPr txBox="1"/>
          <p:nvPr/>
        </p:nvSpPr>
        <p:spPr>
          <a:xfrm>
            <a:off x="261640" y="852718"/>
            <a:ext cx="8395252" cy="707886"/>
          </a:xfrm>
          <a:prstGeom prst="rect">
            <a:avLst/>
          </a:prstGeom>
          <a:noFill/>
        </p:spPr>
        <p:txBody>
          <a:bodyPr wrap="square" rtlCol="0">
            <a:spAutoFit/>
          </a:bodyPr>
          <a:lstStyle/>
          <a:p>
            <a:pPr algn="ctr"/>
            <a:r>
              <a:rPr lang="en-US" sz="2000" b="1" dirty="0">
                <a:highlight>
                  <a:srgbClr val="FFFF00"/>
                </a:highlight>
                <a:latin typeface="Open Sans" panose="020B0606030504020204" pitchFamily="34" charset="0"/>
                <a:ea typeface="Open Sans" panose="020B0606030504020204" pitchFamily="34" charset="0"/>
                <a:cs typeface="Open Sans" panose="020B0606030504020204" pitchFamily="34" charset="0"/>
              </a:rPr>
              <a:t>NOT ALL BELIEFS ARE SHARED, BUT ALL BELIEFS ARE ACCEPTED</a:t>
            </a:r>
          </a:p>
          <a:p>
            <a:pPr algn="ctr"/>
            <a:r>
              <a:rPr lang="en-US" sz="2000" b="1" cap="all" dirty="0">
                <a:highlight>
                  <a:srgbClr val="FFFF00"/>
                </a:highlight>
                <a:latin typeface="Open Sans" panose="020B0606030504020204" pitchFamily="34" charset="0"/>
                <a:ea typeface="Open Sans" panose="020B0606030504020204" pitchFamily="34" charset="0"/>
                <a:cs typeface="Open Sans" panose="020B0606030504020204" pitchFamily="34" charset="0"/>
              </a:rPr>
              <a:t>Open to having a “Big Tent” of different Beliefs  </a:t>
            </a:r>
          </a:p>
        </p:txBody>
      </p:sp>
      <p:sp>
        <p:nvSpPr>
          <p:cNvPr id="17" name="Google Shape;87;p16">
            <a:extLst>
              <a:ext uri="{FF2B5EF4-FFF2-40B4-BE49-F238E27FC236}">
                <a16:creationId xmlns:a16="http://schemas.microsoft.com/office/drawing/2014/main" id="{240139A3-982E-D046-9D03-F53FA5690817}"/>
              </a:ext>
            </a:extLst>
          </p:cNvPr>
          <p:cNvSpPr txBox="1">
            <a:spLocks/>
          </p:cNvSpPr>
          <p:nvPr/>
        </p:nvSpPr>
        <p:spPr>
          <a:xfrm>
            <a:off x="173620" y="144314"/>
            <a:ext cx="8738886" cy="528758"/>
          </a:xfrm>
          <a:prstGeom prst="rect">
            <a:avLst/>
          </a:prstGeom>
          <a:solidFill>
            <a:srgbClr val="1C4587"/>
          </a:solidFill>
        </p:spPr>
        <p:txBody>
          <a:bodyPr spcFirstLastPara="1" wrap="square" lIns="68569" tIns="68569" rIns="68569" bIns="68569"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chemeClr val="bg1"/>
                </a:solidFill>
                <a:latin typeface="PT Sans" panose="020B0503020203020204" pitchFamily="34" charset="77"/>
                <a:ea typeface="Open Sans" panose="020B0606030504020204" pitchFamily="34" charset="0"/>
                <a:cs typeface="Open Sans" panose="020B0606030504020204" pitchFamily="34" charset="0"/>
              </a:rPr>
              <a:t>Wide Range of Progressive Beliefs Within the UMC</a:t>
            </a:r>
          </a:p>
        </p:txBody>
      </p:sp>
      <p:sp>
        <p:nvSpPr>
          <p:cNvPr id="2" name="TextBox 1">
            <a:extLst>
              <a:ext uri="{FF2B5EF4-FFF2-40B4-BE49-F238E27FC236}">
                <a16:creationId xmlns:a16="http://schemas.microsoft.com/office/drawing/2014/main" id="{8C23402C-AB62-F089-4AF1-C68495EA5788}"/>
              </a:ext>
            </a:extLst>
          </p:cNvPr>
          <p:cNvSpPr txBox="1"/>
          <p:nvPr/>
        </p:nvSpPr>
        <p:spPr>
          <a:xfrm>
            <a:off x="184408" y="3441394"/>
            <a:ext cx="8728098" cy="1600438"/>
          </a:xfrm>
          <a:prstGeom prst="rect">
            <a:avLst/>
          </a:prstGeom>
          <a:solidFill>
            <a:schemeClr val="bg2">
              <a:lumMod val="20000"/>
              <a:lumOff val="80000"/>
            </a:schemeClr>
          </a:solidFill>
          <a:ln>
            <a:solidFill>
              <a:srgbClr val="000000"/>
            </a:solidFill>
          </a:ln>
        </p:spPr>
        <p:txBody>
          <a:bodyPr wrap="square" rtlCol="0">
            <a:spAutoFit/>
          </a:bodyPr>
          <a:lstStyle/>
          <a:p>
            <a:pPr algn="l"/>
            <a:r>
              <a:rPr lang="en-US" b="0" i="1" dirty="0">
                <a:solidFill>
                  <a:srgbClr val="000000"/>
                </a:solidFill>
                <a:effectLst/>
                <a:latin typeface="system-ui"/>
              </a:rPr>
              <a:t>2 Timothy 4 New International Version  </a:t>
            </a:r>
            <a:r>
              <a:rPr lang="en-US" b="1" i="1" dirty="0">
                <a:solidFill>
                  <a:srgbClr val="000000"/>
                </a:solidFill>
                <a:effectLst/>
                <a:latin typeface="system-ui"/>
              </a:rPr>
              <a:t>4 </a:t>
            </a:r>
            <a:r>
              <a:rPr lang="en-US" b="0" i="1" dirty="0">
                <a:solidFill>
                  <a:srgbClr val="000000"/>
                </a:solidFill>
                <a:effectLst/>
                <a:latin typeface="system-ui"/>
              </a:rPr>
              <a:t>In the presence of God and of Christ Jesus, who will judge the living and the dead, and in view of his appearing and his kingdom, I give you this charge: </a:t>
            </a:r>
            <a:r>
              <a:rPr lang="en-US" b="1" i="1" baseline="30000" dirty="0">
                <a:solidFill>
                  <a:srgbClr val="000000"/>
                </a:solidFill>
                <a:effectLst/>
                <a:latin typeface="system-ui"/>
              </a:rPr>
              <a:t>2 </a:t>
            </a:r>
            <a:r>
              <a:rPr lang="en-US" b="0" i="1" dirty="0">
                <a:solidFill>
                  <a:srgbClr val="000000"/>
                </a:solidFill>
                <a:effectLst/>
                <a:latin typeface="system-ui"/>
              </a:rPr>
              <a:t>Preach the word; be prepared in season and out of season; correct, rebuke and encourage—with great patience and careful instruction. </a:t>
            </a:r>
            <a:r>
              <a:rPr lang="en-US" b="1" i="1" baseline="30000" dirty="0">
                <a:solidFill>
                  <a:srgbClr val="000000"/>
                </a:solidFill>
                <a:effectLst/>
                <a:latin typeface="system-ui"/>
              </a:rPr>
              <a:t>3 </a:t>
            </a:r>
            <a:r>
              <a:rPr lang="en-US" b="0" i="1" dirty="0">
                <a:solidFill>
                  <a:srgbClr val="000000"/>
                </a:solidFill>
                <a:effectLst/>
                <a:latin typeface="system-ui"/>
              </a:rPr>
              <a:t>For the time will come when people will not put up with sound doctrine. Instead, to suit their own desires, they will gather around them a great number of teachers to say what their itching ears want to hear. </a:t>
            </a:r>
            <a:r>
              <a:rPr lang="en-US" b="1" i="1" baseline="30000" dirty="0">
                <a:solidFill>
                  <a:srgbClr val="000000"/>
                </a:solidFill>
                <a:effectLst/>
                <a:latin typeface="system-ui"/>
              </a:rPr>
              <a:t>4 </a:t>
            </a:r>
            <a:r>
              <a:rPr lang="en-US" b="0" i="1" dirty="0">
                <a:solidFill>
                  <a:srgbClr val="000000"/>
                </a:solidFill>
                <a:effectLst/>
                <a:latin typeface="system-ui"/>
              </a:rPr>
              <a:t>They will turn their ears away from the truth and turn aside to myths. </a:t>
            </a:r>
            <a:r>
              <a:rPr lang="en-US" b="1" i="1" baseline="30000" dirty="0">
                <a:solidFill>
                  <a:srgbClr val="000000"/>
                </a:solidFill>
                <a:effectLst/>
                <a:latin typeface="system-ui"/>
              </a:rPr>
              <a:t>5 </a:t>
            </a:r>
            <a:r>
              <a:rPr lang="en-US" b="0" i="1" dirty="0">
                <a:solidFill>
                  <a:srgbClr val="000000"/>
                </a:solidFill>
                <a:effectLst/>
                <a:latin typeface="system-ui"/>
              </a:rPr>
              <a:t>But you, keep your head in all situations, endure hardship, do the work of an evangelist, discharge all the duties of your ministry.</a:t>
            </a:r>
          </a:p>
        </p:txBody>
      </p:sp>
    </p:spTree>
    <p:extLst>
      <p:ext uri="{BB962C8B-B14F-4D97-AF65-F5344CB8AC3E}">
        <p14:creationId xmlns:p14="http://schemas.microsoft.com/office/powerpoint/2010/main" val="3841938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7"/>
          <p:cNvSpPr txBox="1">
            <a:spLocks noGrp="1"/>
          </p:cNvSpPr>
          <p:nvPr>
            <p:ph type="title"/>
          </p:nvPr>
        </p:nvSpPr>
        <p:spPr>
          <a:xfrm>
            <a:off x="267475" y="75775"/>
            <a:ext cx="8520600" cy="707400"/>
          </a:xfrm>
          <a:prstGeom prst="rect">
            <a:avLst/>
          </a:prstGeom>
          <a:solidFill>
            <a:srgbClr val="1C4587"/>
          </a:solidFill>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540" dirty="0">
                <a:solidFill>
                  <a:schemeClr val="lt1"/>
                </a:solidFill>
              </a:rPr>
              <a:t> </a:t>
            </a:r>
            <a:r>
              <a:rPr lang="en" sz="3540" dirty="0">
                <a:solidFill>
                  <a:srgbClr val="F1C232"/>
                </a:solidFill>
              </a:rPr>
              <a:t>⓵</a:t>
            </a:r>
            <a:r>
              <a:rPr lang="en" sz="3540" dirty="0">
                <a:solidFill>
                  <a:schemeClr val="lt1"/>
                </a:solidFill>
              </a:rPr>
              <a:t> UMC Book of Discipline: Current Language</a:t>
            </a:r>
            <a:endParaRPr sz="3540" dirty="0">
              <a:solidFill>
                <a:schemeClr val="lt1"/>
              </a:solidFill>
            </a:endParaRPr>
          </a:p>
        </p:txBody>
      </p:sp>
      <p:sp>
        <p:nvSpPr>
          <p:cNvPr id="98" name="Google Shape;98;p17"/>
          <p:cNvSpPr txBox="1">
            <a:spLocks noGrp="1"/>
          </p:cNvSpPr>
          <p:nvPr>
            <p:ph type="body" idx="4294967295"/>
          </p:nvPr>
        </p:nvSpPr>
        <p:spPr>
          <a:xfrm>
            <a:off x="311700" y="1266325"/>
            <a:ext cx="42603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                                         </a:t>
            </a:r>
            <a:endParaRPr dirty="0"/>
          </a:p>
        </p:txBody>
      </p:sp>
      <p:sp>
        <p:nvSpPr>
          <p:cNvPr id="99" name="Google Shape;99;p17"/>
          <p:cNvSpPr txBox="1">
            <a:spLocks noGrp="1"/>
          </p:cNvSpPr>
          <p:nvPr>
            <p:ph type="body" idx="4294967295"/>
          </p:nvPr>
        </p:nvSpPr>
        <p:spPr>
          <a:xfrm>
            <a:off x="106017" y="855025"/>
            <a:ext cx="8958470" cy="4578366"/>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Clr>
                <a:srgbClr val="38761D"/>
              </a:buClr>
              <a:buSzPts val="1600"/>
              <a:buChar char="●"/>
            </a:pPr>
            <a:r>
              <a:rPr lang="en" sz="1600" b="1" dirty="0">
                <a:solidFill>
                  <a:srgbClr val="38761D"/>
                </a:solidFill>
              </a:rPr>
              <a:t>Inclusiveness (</a:t>
            </a:r>
            <a:r>
              <a:rPr lang="en" sz="1600" b="1" i="1" dirty="0">
                <a:solidFill>
                  <a:srgbClr val="38761D"/>
                </a:solidFill>
              </a:rPr>
              <a:t>¶ 4 </a:t>
            </a:r>
            <a:r>
              <a:rPr lang="en" sz="1600" b="1" dirty="0">
                <a:solidFill>
                  <a:srgbClr val="38761D"/>
                </a:solidFill>
              </a:rPr>
              <a:t>and </a:t>
            </a:r>
            <a:r>
              <a:rPr lang="en" sz="1600" b="1" i="1" dirty="0">
                <a:solidFill>
                  <a:srgbClr val="38761D"/>
                </a:solidFill>
              </a:rPr>
              <a:t>¶ 104</a:t>
            </a:r>
            <a:r>
              <a:rPr lang="en" sz="1600" b="1" dirty="0">
                <a:solidFill>
                  <a:srgbClr val="38761D"/>
                </a:solidFill>
              </a:rPr>
              <a:t>) and Eligibility ( </a:t>
            </a:r>
            <a:r>
              <a:rPr lang="en" sz="1600" b="1" i="1" dirty="0">
                <a:solidFill>
                  <a:srgbClr val="38761D"/>
                </a:solidFill>
              </a:rPr>
              <a:t>¶ 214</a:t>
            </a:r>
            <a:r>
              <a:rPr lang="en" sz="1600" b="1" dirty="0">
                <a:solidFill>
                  <a:srgbClr val="38761D"/>
                </a:solidFill>
              </a:rPr>
              <a:t>):</a:t>
            </a:r>
            <a:endParaRPr sz="1600" b="1" dirty="0">
              <a:solidFill>
                <a:srgbClr val="38761D"/>
              </a:solidFill>
            </a:endParaRPr>
          </a:p>
          <a:p>
            <a:pPr marL="914400" lvl="1" indent="-330200" algn="l" rtl="0">
              <a:spcBef>
                <a:spcPts val="0"/>
              </a:spcBef>
              <a:spcAft>
                <a:spcPts val="0"/>
              </a:spcAft>
              <a:buClr>
                <a:srgbClr val="000000"/>
              </a:buClr>
              <a:buSzPts val="1600"/>
              <a:buChar char="○"/>
            </a:pPr>
            <a:r>
              <a:rPr lang="en" sz="1600" dirty="0">
                <a:solidFill>
                  <a:srgbClr val="000000"/>
                </a:solidFill>
              </a:rPr>
              <a:t>“... all persons are of sacred worth” created in the image of God</a:t>
            </a:r>
            <a:endParaRPr sz="1600" dirty="0">
              <a:solidFill>
                <a:srgbClr val="000000"/>
              </a:solidFill>
            </a:endParaRPr>
          </a:p>
          <a:p>
            <a:pPr marL="914400" lvl="1" indent="-330200" algn="l" rtl="0">
              <a:spcBef>
                <a:spcPts val="0"/>
              </a:spcBef>
              <a:spcAft>
                <a:spcPts val="0"/>
              </a:spcAft>
              <a:buClr>
                <a:srgbClr val="000000"/>
              </a:buClr>
              <a:buSzPts val="1600"/>
              <a:buChar char="○"/>
            </a:pPr>
            <a:r>
              <a:rPr lang="en" sz="1600" dirty="0">
                <a:solidFill>
                  <a:srgbClr val="000000"/>
                </a:solidFill>
              </a:rPr>
              <a:t>“.. “All people may attend its worship services, participate in its programs, receive the sacraments and become members in any local church in the connection.”</a:t>
            </a:r>
            <a:endParaRPr sz="1600" dirty="0">
              <a:solidFill>
                <a:srgbClr val="000000"/>
              </a:solidFill>
            </a:endParaRPr>
          </a:p>
          <a:p>
            <a:pPr lvl="0" indent="-330200">
              <a:lnSpc>
                <a:spcPct val="90000"/>
              </a:lnSpc>
              <a:spcBef>
                <a:spcPts val="800"/>
              </a:spcBef>
              <a:buClr>
                <a:srgbClr val="38761D"/>
              </a:buClr>
              <a:buSzPts val="1600"/>
            </a:pPr>
            <a:r>
              <a:rPr lang="en" sz="1600" b="1" dirty="0">
                <a:solidFill>
                  <a:srgbClr val="38761D"/>
                </a:solidFill>
              </a:rPr>
              <a:t>Human Sexuality (¶ 161.G):</a:t>
            </a:r>
          </a:p>
          <a:p>
            <a:pPr lvl="1" indent="-330200">
              <a:lnSpc>
                <a:spcPct val="90000"/>
              </a:lnSpc>
              <a:spcBef>
                <a:spcPts val="800"/>
              </a:spcBef>
              <a:buClr>
                <a:srgbClr val="38761D"/>
              </a:buClr>
              <a:buSzPts val="1600"/>
            </a:pPr>
            <a:r>
              <a:rPr lang="en" sz="1200" b="1" dirty="0">
                <a:solidFill>
                  <a:srgbClr val="38761D"/>
                </a:solidFill>
              </a:rPr>
              <a:t> “</a:t>
            </a:r>
            <a:r>
              <a:rPr lang="en" sz="1600" b="1" dirty="0">
                <a:solidFill>
                  <a:srgbClr val="000000"/>
                </a:solidFill>
              </a:rPr>
              <a:t>…</a:t>
            </a:r>
            <a:r>
              <a:rPr lang="en-US" sz="1600" dirty="0">
                <a:solidFill>
                  <a:srgbClr val="000000"/>
                </a:solidFill>
              </a:rPr>
              <a:t> does not condone the practice of homosexuality and considers </a:t>
            </a:r>
            <a:r>
              <a:rPr lang="en" sz="1600" dirty="0">
                <a:solidFill>
                  <a:srgbClr val="000000"/>
                </a:solidFill>
              </a:rPr>
              <a:t>this practice incompatible with Christian teaching.”</a:t>
            </a:r>
            <a:endParaRPr lang="en" sz="1600" b="1" dirty="0">
              <a:solidFill>
                <a:srgbClr val="38761D"/>
              </a:solidFill>
            </a:endParaRPr>
          </a:p>
          <a:p>
            <a:pPr indent="-330200">
              <a:lnSpc>
                <a:spcPct val="90000"/>
              </a:lnSpc>
              <a:spcBef>
                <a:spcPts val="800"/>
              </a:spcBef>
              <a:buClr>
                <a:srgbClr val="38761D"/>
              </a:buClr>
              <a:buSzPts val="1600"/>
            </a:pPr>
            <a:r>
              <a:rPr lang="en" sz="1600" b="1" dirty="0">
                <a:solidFill>
                  <a:srgbClr val="38761D"/>
                </a:solidFill>
              </a:rPr>
              <a:t>Marriage (¶161.C and 161.G):</a:t>
            </a:r>
            <a:r>
              <a:rPr lang="en-US" sz="1600" b="0" i="0" dirty="0">
                <a:solidFill>
                  <a:srgbClr val="111111"/>
                </a:solidFill>
                <a:effectLst/>
                <a:latin typeface="-apple-system"/>
              </a:rPr>
              <a:t> </a:t>
            </a:r>
          </a:p>
          <a:p>
            <a:pPr lvl="1" indent="-330200">
              <a:lnSpc>
                <a:spcPct val="90000"/>
              </a:lnSpc>
              <a:spcBef>
                <a:spcPts val="800"/>
              </a:spcBef>
              <a:buClr>
                <a:srgbClr val="38761D"/>
              </a:buClr>
              <a:buSzPts val="1600"/>
            </a:pPr>
            <a:r>
              <a:rPr lang="en-US" sz="1600" dirty="0">
                <a:solidFill>
                  <a:srgbClr val="000000"/>
                </a:solidFill>
              </a:rPr>
              <a:t>"We affirm the sanctity of the marriage covenant that is expressed in love, mutual support, personal commitment, and shared fidelity between a man and a woman</a:t>
            </a:r>
          </a:p>
          <a:p>
            <a:pPr lvl="1" indent="-330200">
              <a:lnSpc>
                <a:spcPct val="90000"/>
              </a:lnSpc>
              <a:spcBef>
                <a:spcPts val="800"/>
              </a:spcBef>
              <a:buClr>
                <a:srgbClr val="38761D"/>
              </a:buClr>
              <a:buSzPts val="1600"/>
            </a:pPr>
            <a:r>
              <a:rPr lang="en" sz="1600" dirty="0">
                <a:solidFill>
                  <a:srgbClr val="000000"/>
                </a:solidFill>
              </a:rPr>
              <a:t>“…whether or not they are married, sexual relations are aff</a:t>
            </a:r>
            <a:r>
              <a:rPr lang="en-US" sz="1600" dirty="0">
                <a:solidFill>
                  <a:srgbClr val="000000"/>
                </a:solidFill>
              </a:rPr>
              <a:t>ir</a:t>
            </a:r>
            <a:r>
              <a:rPr lang="en" sz="1600" dirty="0">
                <a:solidFill>
                  <a:srgbClr val="000000"/>
                </a:solidFill>
              </a:rPr>
              <a:t>med only with the covenant of monogamous, </a:t>
            </a:r>
            <a:r>
              <a:rPr lang="en" sz="1600" dirty="0" err="1">
                <a:solidFill>
                  <a:srgbClr val="000000"/>
                </a:solidFill>
              </a:rPr>
              <a:t>heterosex</a:t>
            </a:r>
            <a:r>
              <a:rPr lang="en-US" sz="1600" dirty="0">
                <a:solidFill>
                  <a:srgbClr val="000000"/>
                </a:solidFill>
              </a:rPr>
              <a:t>ua</a:t>
            </a:r>
            <a:r>
              <a:rPr lang="en" sz="1600" dirty="0">
                <a:solidFill>
                  <a:srgbClr val="000000"/>
                </a:solidFill>
              </a:rPr>
              <a:t>l marriage.”</a:t>
            </a:r>
          </a:p>
          <a:p>
            <a:pPr marL="457200" lvl="0" indent="0" algn="l" rtl="0">
              <a:lnSpc>
                <a:spcPct val="100000"/>
              </a:lnSpc>
              <a:spcBef>
                <a:spcPts val="0"/>
              </a:spcBef>
              <a:spcAft>
                <a:spcPts val="0"/>
              </a:spcAft>
              <a:buNone/>
            </a:pPr>
            <a:endParaRPr sz="1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7"/>
          <p:cNvSpPr txBox="1">
            <a:spLocks noGrp="1"/>
          </p:cNvSpPr>
          <p:nvPr>
            <p:ph type="title"/>
          </p:nvPr>
        </p:nvSpPr>
        <p:spPr>
          <a:xfrm>
            <a:off x="267475" y="75775"/>
            <a:ext cx="8520600" cy="707400"/>
          </a:xfrm>
          <a:prstGeom prst="rect">
            <a:avLst/>
          </a:prstGeom>
          <a:solidFill>
            <a:srgbClr val="1C4587"/>
          </a:solidFill>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540" dirty="0">
                <a:solidFill>
                  <a:schemeClr val="lt1"/>
                </a:solidFill>
              </a:rPr>
              <a:t> </a:t>
            </a:r>
            <a:r>
              <a:rPr lang="en" sz="3540" dirty="0">
                <a:solidFill>
                  <a:srgbClr val="F1C232"/>
                </a:solidFill>
              </a:rPr>
              <a:t>⓵</a:t>
            </a:r>
            <a:r>
              <a:rPr lang="en" sz="3540" dirty="0">
                <a:solidFill>
                  <a:schemeClr val="lt1"/>
                </a:solidFill>
              </a:rPr>
              <a:t> UMC Book of Discipline: Current Language</a:t>
            </a:r>
            <a:endParaRPr sz="3540" dirty="0">
              <a:solidFill>
                <a:schemeClr val="lt1"/>
              </a:solidFill>
            </a:endParaRPr>
          </a:p>
        </p:txBody>
      </p:sp>
      <p:sp>
        <p:nvSpPr>
          <p:cNvPr id="98" name="Google Shape;98;p17"/>
          <p:cNvSpPr txBox="1">
            <a:spLocks noGrp="1"/>
          </p:cNvSpPr>
          <p:nvPr>
            <p:ph type="body" idx="4294967295"/>
          </p:nvPr>
        </p:nvSpPr>
        <p:spPr>
          <a:xfrm>
            <a:off x="311700" y="1266325"/>
            <a:ext cx="42603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                                         </a:t>
            </a:r>
            <a:endParaRPr dirty="0"/>
          </a:p>
        </p:txBody>
      </p:sp>
      <p:sp>
        <p:nvSpPr>
          <p:cNvPr id="99" name="Google Shape;99;p17"/>
          <p:cNvSpPr txBox="1">
            <a:spLocks noGrp="1"/>
          </p:cNvSpPr>
          <p:nvPr>
            <p:ph type="body" idx="4294967295"/>
          </p:nvPr>
        </p:nvSpPr>
        <p:spPr>
          <a:xfrm>
            <a:off x="106017" y="855025"/>
            <a:ext cx="8958470" cy="4578366"/>
          </a:xfrm>
          <a:prstGeom prst="rect">
            <a:avLst/>
          </a:prstGeom>
        </p:spPr>
        <p:txBody>
          <a:bodyPr spcFirstLastPara="1" wrap="square" lIns="91425" tIns="91425" rIns="91425" bIns="91425" anchor="t" anchorCtr="0">
            <a:noAutofit/>
          </a:bodyPr>
          <a:lstStyle/>
          <a:p>
            <a:pPr indent="-330200">
              <a:lnSpc>
                <a:spcPct val="90000"/>
              </a:lnSpc>
              <a:spcBef>
                <a:spcPts val="800"/>
              </a:spcBef>
              <a:buClr>
                <a:srgbClr val="38761D"/>
              </a:buClr>
              <a:buSzPts val="1600"/>
            </a:pPr>
            <a:r>
              <a:rPr lang="en" sz="1600" b="1" dirty="0">
                <a:solidFill>
                  <a:srgbClr val="38761D"/>
                </a:solidFill>
              </a:rPr>
              <a:t>Ordination of Ministers (¶ 304): </a:t>
            </a:r>
          </a:p>
          <a:p>
            <a:pPr marL="914400" lvl="1" indent="-330200" algn="l" rtl="0">
              <a:lnSpc>
                <a:spcPct val="90000"/>
              </a:lnSpc>
              <a:spcBef>
                <a:spcPts val="0"/>
              </a:spcBef>
              <a:spcAft>
                <a:spcPts val="0"/>
              </a:spcAft>
              <a:buClr>
                <a:srgbClr val="000000"/>
              </a:buClr>
              <a:buSzPts val="1600"/>
              <a:buChar char="○"/>
            </a:pPr>
            <a:r>
              <a:rPr lang="en-US" sz="1600" dirty="0">
                <a:solidFill>
                  <a:srgbClr val="000000"/>
                </a:solidFill>
              </a:rPr>
              <a:t>"…self-avowed practicing homosexuals are not to be certified as candidates, ordained as ministers, or appointed to serve in The United Methodist Church.”</a:t>
            </a:r>
          </a:p>
          <a:p>
            <a:pPr marL="914400" lvl="1" indent="-330200" algn="l" rtl="0">
              <a:lnSpc>
                <a:spcPct val="90000"/>
              </a:lnSpc>
              <a:spcBef>
                <a:spcPts val="0"/>
              </a:spcBef>
              <a:spcAft>
                <a:spcPts val="0"/>
              </a:spcAft>
              <a:buClr>
                <a:srgbClr val="000000"/>
              </a:buClr>
              <a:buSzPts val="1600"/>
              <a:buChar char="○"/>
            </a:pPr>
            <a:endParaRPr lang="en" sz="1600" dirty="0">
              <a:solidFill>
                <a:srgbClr val="000000"/>
              </a:solidFill>
            </a:endParaRPr>
          </a:p>
          <a:p>
            <a:pPr lvl="1" indent="-330200">
              <a:lnSpc>
                <a:spcPct val="90000"/>
              </a:lnSpc>
              <a:buClr>
                <a:srgbClr val="000000"/>
              </a:buClr>
              <a:buSzPts val="1600"/>
            </a:pPr>
            <a:r>
              <a:rPr lang="en-US" sz="1600" dirty="0">
                <a:solidFill>
                  <a:srgbClr val="000000"/>
                </a:solidFill>
              </a:rPr>
              <a:t>“Be accountable to The United Methodist Church, accept its Doctrinal Standards and Discipline and authority, accept the supervision of those appointed to this ministry, and be prepared to live in the covenant of its ordained ministers.</a:t>
            </a:r>
            <a:endParaRPr lang="en" sz="1600" dirty="0">
              <a:solidFill>
                <a:srgbClr val="000000"/>
              </a:solidFill>
            </a:endParaRPr>
          </a:p>
          <a:p>
            <a:pPr indent="-330200">
              <a:lnSpc>
                <a:spcPct val="90000"/>
              </a:lnSpc>
              <a:spcBef>
                <a:spcPts val="800"/>
              </a:spcBef>
              <a:buClr>
                <a:srgbClr val="38761D"/>
              </a:buClr>
              <a:buSzPts val="1600"/>
            </a:pPr>
            <a:r>
              <a:rPr lang="en-US" sz="1600" b="1" dirty="0">
                <a:solidFill>
                  <a:srgbClr val="38761D"/>
                </a:solidFill>
              </a:rPr>
              <a:t>The Role of Bishops and District Superintendents (¶ 401) </a:t>
            </a:r>
            <a:endParaRPr lang="en" sz="1600" b="1" dirty="0">
              <a:solidFill>
                <a:srgbClr val="38761D"/>
              </a:solidFill>
            </a:endParaRPr>
          </a:p>
          <a:p>
            <a:pPr lvl="1" indent="-330200">
              <a:lnSpc>
                <a:spcPct val="90000"/>
              </a:lnSpc>
              <a:spcBef>
                <a:spcPts val="800"/>
              </a:spcBef>
              <a:buClr>
                <a:srgbClr val="38761D"/>
              </a:buClr>
              <a:buSzPts val="1600"/>
            </a:pPr>
            <a:r>
              <a:rPr lang="en-US" sz="1600" dirty="0">
                <a:solidFill>
                  <a:srgbClr val="000000"/>
                </a:solidFill>
              </a:rPr>
              <a:t>“As followers of Jesus Christ, bishops are authorized to guard the faith, order, liturgy, doctrine, and discipline of the Church. The role and calling forth of the bishop is to exercise oversight and support of the Church in its mission of making disciples of Jesus Christ for the transformation of the world. The basis of such discipleship of leadership (episkopé) lies in discipline and a disciplined life.”</a:t>
            </a:r>
            <a:endParaRPr lang="en" sz="1600" dirty="0">
              <a:solidFill>
                <a:srgbClr val="000000"/>
              </a:solidFill>
            </a:endParaRPr>
          </a:p>
          <a:p>
            <a:pPr marL="457200" lvl="0" indent="0" algn="l" rtl="0">
              <a:lnSpc>
                <a:spcPct val="100000"/>
              </a:lnSpc>
              <a:spcBef>
                <a:spcPts val="0"/>
              </a:spcBef>
              <a:spcAft>
                <a:spcPts val="0"/>
              </a:spcAft>
              <a:buNone/>
            </a:pPr>
            <a:endParaRPr sz="1400" dirty="0"/>
          </a:p>
        </p:txBody>
      </p:sp>
    </p:spTree>
    <p:extLst>
      <p:ext uri="{BB962C8B-B14F-4D97-AF65-F5344CB8AC3E}">
        <p14:creationId xmlns:p14="http://schemas.microsoft.com/office/powerpoint/2010/main" val="3954623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7"/>
          <p:cNvSpPr txBox="1">
            <a:spLocks noGrp="1"/>
          </p:cNvSpPr>
          <p:nvPr>
            <p:ph type="title"/>
          </p:nvPr>
        </p:nvSpPr>
        <p:spPr>
          <a:xfrm>
            <a:off x="267475" y="75775"/>
            <a:ext cx="8520600" cy="707400"/>
          </a:xfrm>
          <a:prstGeom prst="rect">
            <a:avLst/>
          </a:prstGeom>
          <a:solidFill>
            <a:srgbClr val="1C4587"/>
          </a:solidFill>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540" dirty="0">
                <a:solidFill>
                  <a:schemeClr val="lt1"/>
                </a:solidFill>
              </a:rPr>
              <a:t> </a:t>
            </a:r>
            <a:r>
              <a:rPr lang="en" sz="3540" dirty="0">
                <a:solidFill>
                  <a:srgbClr val="F1C232"/>
                </a:solidFill>
              </a:rPr>
              <a:t>⓵</a:t>
            </a:r>
            <a:r>
              <a:rPr lang="en" sz="3540" dirty="0">
                <a:solidFill>
                  <a:schemeClr val="lt1"/>
                </a:solidFill>
              </a:rPr>
              <a:t> UMC Book of Discipline: Current Language</a:t>
            </a:r>
            <a:endParaRPr sz="3540" dirty="0">
              <a:solidFill>
                <a:schemeClr val="lt1"/>
              </a:solidFill>
            </a:endParaRPr>
          </a:p>
        </p:txBody>
      </p:sp>
      <p:sp>
        <p:nvSpPr>
          <p:cNvPr id="98" name="Google Shape;98;p17"/>
          <p:cNvSpPr txBox="1">
            <a:spLocks noGrp="1"/>
          </p:cNvSpPr>
          <p:nvPr>
            <p:ph type="body" idx="4294967295"/>
          </p:nvPr>
        </p:nvSpPr>
        <p:spPr>
          <a:xfrm>
            <a:off x="311700" y="1266325"/>
            <a:ext cx="42603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                                         </a:t>
            </a:r>
            <a:endParaRPr dirty="0"/>
          </a:p>
        </p:txBody>
      </p:sp>
      <p:sp>
        <p:nvSpPr>
          <p:cNvPr id="99" name="Google Shape;99;p17"/>
          <p:cNvSpPr txBox="1">
            <a:spLocks noGrp="1"/>
          </p:cNvSpPr>
          <p:nvPr>
            <p:ph type="body" idx="4294967295"/>
          </p:nvPr>
        </p:nvSpPr>
        <p:spPr>
          <a:xfrm>
            <a:off x="-198783" y="689113"/>
            <a:ext cx="9342783" cy="4672428"/>
          </a:xfrm>
          <a:prstGeom prst="rect">
            <a:avLst/>
          </a:prstGeom>
        </p:spPr>
        <p:txBody>
          <a:bodyPr spcFirstLastPara="1" wrap="square" lIns="91425" tIns="91425" rIns="91425" bIns="91425" anchor="t" anchorCtr="0">
            <a:noAutofit/>
          </a:bodyPr>
          <a:lstStyle/>
          <a:p>
            <a:pPr indent="-330200">
              <a:lnSpc>
                <a:spcPct val="90000"/>
              </a:lnSpc>
              <a:spcBef>
                <a:spcPts val="800"/>
              </a:spcBef>
              <a:buClr>
                <a:srgbClr val="38761D"/>
              </a:buClr>
              <a:buSzPts val="1600"/>
            </a:pPr>
            <a:r>
              <a:rPr lang="en" sz="1400" b="1" dirty="0">
                <a:solidFill>
                  <a:srgbClr val="38761D"/>
                </a:solidFill>
              </a:rPr>
              <a:t>Chargeable Offenses</a:t>
            </a:r>
          </a:p>
          <a:p>
            <a:pPr marL="584200" lvl="1" indent="0" algn="l" rtl="0">
              <a:lnSpc>
                <a:spcPct val="90000"/>
              </a:lnSpc>
              <a:spcBef>
                <a:spcPts val="0"/>
              </a:spcBef>
              <a:spcAft>
                <a:spcPts val="0"/>
              </a:spcAft>
              <a:buClr>
                <a:srgbClr val="000000"/>
              </a:buClr>
              <a:buSzPts val="1600"/>
              <a:buNone/>
            </a:pPr>
            <a:endParaRPr sz="1200" dirty="0">
              <a:solidFill>
                <a:srgbClr val="424242"/>
              </a:solidFill>
            </a:endParaRPr>
          </a:p>
          <a:p>
            <a:pPr lvl="1" indent="-330200">
              <a:lnSpc>
                <a:spcPct val="90000"/>
              </a:lnSpc>
              <a:buClr>
                <a:srgbClr val="000000"/>
              </a:buClr>
              <a:buSzPts val="1600"/>
            </a:pPr>
            <a:r>
              <a:rPr lang="en-US" dirty="0">
                <a:solidFill>
                  <a:srgbClr val="000000"/>
                </a:solidFill>
              </a:rPr>
              <a:t>¶ 2702. 1. A bishop, clergy member of an annual conference (¶ 370), local pastor,9 clergy on honorable or administrative location, or diaconal minister may be tried when charged (subject to the statute of limitations in (¶ 2702.4)10 with one or more of the following offenses: (a) immorality including but not limited to, not being celibate in singleness or not faithful in a heterosexual marriage;11 (b) practices declared by The United Methodist Church to be incompatible with Christian teachings,12 including but not limited to: being a self-avowed practicing homosexual; or conducting ceremonies which celebrate homosexual unions; or performing same-sex wedding ceremonies;13 (c) crime; (d) disobedience to the order and discipline of The United Methodist Church; (e) dissemination of doctrines contrary to the established standards of doctrine of The United Methodist Church; (f) relationships and/or behavior that undermines the ministry of another pastor;14 (g) child abuse;15 (h) sexual abuse;16 i) sexual misconduct15 including the use or possession of pornography, (j) harassment, including, but not limited to racial and/or sexual harassment; (k) racial or gender discrimination; or (l) fiscal malfeasance.</a:t>
            </a:r>
          </a:p>
          <a:p>
            <a:pPr marL="457200" lvl="0" indent="0" algn="l" rtl="0">
              <a:lnSpc>
                <a:spcPct val="100000"/>
              </a:lnSpc>
              <a:spcBef>
                <a:spcPts val="0"/>
              </a:spcBef>
              <a:spcAft>
                <a:spcPts val="0"/>
              </a:spcAft>
              <a:buNone/>
            </a:pPr>
            <a:endParaRPr sz="1200" dirty="0"/>
          </a:p>
        </p:txBody>
      </p:sp>
      <p:sp>
        <p:nvSpPr>
          <p:cNvPr id="2" name="TextBox 1">
            <a:extLst>
              <a:ext uri="{FF2B5EF4-FFF2-40B4-BE49-F238E27FC236}">
                <a16:creationId xmlns:a16="http://schemas.microsoft.com/office/drawing/2014/main" id="{07710170-DA0E-0367-375C-507D97B13AFB}"/>
              </a:ext>
            </a:extLst>
          </p:cNvPr>
          <p:cNvSpPr txBox="1"/>
          <p:nvPr/>
        </p:nvSpPr>
        <p:spPr>
          <a:xfrm>
            <a:off x="267475" y="4254332"/>
            <a:ext cx="8289235" cy="400110"/>
          </a:xfrm>
          <a:prstGeom prst="rect">
            <a:avLst/>
          </a:prstGeom>
          <a:noFill/>
          <a:ln>
            <a:solidFill>
              <a:srgbClr val="000000"/>
            </a:solidFill>
          </a:ln>
        </p:spPr>
        <p:txBody>
          <a:bodyPr wrap="square" rtlCol="0">
            <a:spAutoFit/>
          </a:bodyPr>
          <a:lstStyle/>
          <a:p>
            <a:pPr algn="ctr"/>
            <a:r>
              <a:rPr lang="en-US" sz="2000" dirty="0"/>
              <a:t>After multiple documented offenses, no one is being held accountable.</a:t>
            </a:r>
          </a:p>
        </p:txBody>
      </p:sp>
    </p:spTree>
    <p:extLst>
      <p:ext uri="{BB962C8B-B14F-4D97-AF65-F5344CB8AC3E}">
        <p14:creationId xmlns:p14="http://schemas.microsoft.com/office/powerpoint/2010/main" val="1800476357"/>
      </p:ext>
    </p:extLst>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13141</TotalTime>
  <Words>4946</Words>
  <Application>Microsoft Office PowerPoint</Application>
  <PresentationFormat>On-screen Show (16:9)</PresentationFormat>
  <Paragraphs>406</Paragraphs>
  <Slides>20</Slides>
  <Notes>19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system-ui</vt:lpstr>
      <vt:lpstr>-apple-system</vt:lpstr>
      <vt:lpstr>Times New Roman</vt:lpstr>
      <vt:lpstr>PT Sans Narrow</vt:lpstr>
      <vt:lpstr>PT Sans</vt:lpstr>
      <vt:lpstr>acumin-pro</vt:lpstr>
      <vt:lpstr>Open Sans</vt:lpstr>
      <vt:lpstr>Verdana</vt:lpstr>
      <vt:lpstr>Arial</vt:lpstr>
      <vt:lpstr>Tropic</vt:lpstr>
      <vt:lpstr>Current Status of the  United Methodist Church</vt:lpstr>
      <vt:lpstr>Overview </vt:lpstr>
      <vt:lpstr>From John Wesley’s “Thoughts Upon Methodism” </vt:lpstr>
      <vt:lpstr>The solution</vt:lpstr>
      <vt:lpstr>What are the two major perspectives within the UMC?</vt:lpstr>
      <vt:lpstr>PowerPoint Presentation</vt:lpstr>
      <vt:lpstr> ⓵ UMC Book of Discipline: Current Language</vt:lpstr>
      <vt:lpstr> ⓵ UMC Book of Discipline: Current Language</vt:lpstr>
      <vt:lpstr> ⓵ UMC Book of Discipline: Current Language</vt:lpstr>
      <vt:lpstr> ⓵ UMC Book of Discipline Human Sexuality</vt:lpstr>
      <vt:lpstr>⓶ Theology - Scripture</vt:lpstr>
      <vt:lpstr>⓷ Theology - Nature &amp; Role of Jesus</vt:lpstr>
      <vt:lpstr> ⓸ Theology - Nature &amp; Role of Sin</vt:lpstr>
      <vt:lpstr> ⓹ Theology - Salvation</vt:lpstr>
      <vt:lpstr>⓺ Current State of UMC Governance</vt:lpstr>
      <vt:lpstr> ⓻ Causing Harm</vt:lpstr>
      <vt:lpstr>⓼ Irreconcilable Positions</vt:lpstr>
      <vt:lpstr> Differences of Opinion</vt:lpstr>
      <vt:lpstr>What if some of my beliefs are in both views?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Current Status of the  United Methodist Church</dc:title>
  <dc:creator>Becky McCormack</dc:creator>
  <cp:lastModifiedBy>Diane Guffee</cp:lastModifiedBy>
  <cp:revision>47</cp:revision>
  <dcterms:modified xsi:type="dcterms:W3CDTF">2023-05-27T10:25:40Z</dcterms:modified>
</cp:coreProperties>
</file>